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  <p:sldMasterId id="2147483717" r:id="rId2"/>
    <p:sldMasterId id="2147483724" r:id="rId3"/>
    <p:sldMasterId id="2147483731" r:id="rId4"/>
    <p:sldMasterId id="2147483738" r:id="rId5"/>
    <p:sldMasterId id="2147483710" r:id="rId6"/>
    <p:sldMasterId id="2147483757" r:id="rId7"/>
  </p:sldMasterIdLst>
  <p:notesMasterIdLst>
    <p:notesMasterId r:id="rId23"/>
  </p:notesMasterIdLst>
  <p:handoutMasterIdLst>
    <p:handoutMasterId r:id="rId24"/>
  </p:handoutMasterIdLst>
  <p:sldIdLst>
    <p:sldId id="286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C7"/>
    <a:srgbClr val="58585A"/>
    <a:srgbClr val="FDD384"/>
    <a:srgbClr val="E2001A"/>
    <a:srgbClr val="CAC7C4"/>
    <a:srgbClr val="FFD685"/>
    <a:srgbClr val="FFCC66"/>
    <a:srgbClr val="F20000"/>
    <a:srgbClr val="95BFC5"/>
    <a:srgbClr val="E1C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55" autoAdjust="0"/>
    <p:restoredTop sz="86327" autoAdjust="0"/>
  </p:normalViewPr>
  <p:slideViewPr>
    <p:cSldViewPr snapToGrid="0" snapToObjects="1" showGuides="1">
      <p:cViewPr>
        <p:scale>
          <a:sx n="80" d="100"/>
          <a:sy n="80" d="100"/>
        </p:scale>
        <p:origin x="-121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01EE5-1B75-4CB3-BF9D-7C6AFA62208B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8C43F-E75C-491F-8217-8D68526BC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78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9088BA1-1F6D-4A9D-A4DC-7B92029FF8AB}" type="datetimeFigureOut">
              <a:rPr lang="fr-FR" smtClean="0"/>
              <a:pPr/>
              <a:t>15/06/2018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D5C8F62-526E-4771-8490-6F031BFDC2A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172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0811" y="200688"/>
            <a:ext cx="8748000" cy="6494400"/>
          </a:xfrm>
          <a:prstGeom prst="round2DiagRect">
            <a:avLst>
              <a:gd name="adj1" fmla="val 0"/>
              <a:gd name="adj2" fmla="val 7353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54" y="200691"/>
            <a:ext cx="2228776" cy="6233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01974" y="465651"/>
            <a:ext cx="4583380" cy="1238104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marL="0" indent="0" algn="ctr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01974" y="1729326"/>
            <a:ext cx="4583380" cy="984618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977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2622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6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296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FR" dirty="0"/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104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7379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600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896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4777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99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073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FR" dirty="0"/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8413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758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124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406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675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787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75620338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969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FR" dirty="0"/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99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8502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520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012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322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548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FR" dirty="0"/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338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77362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8990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 smtClean="0"/>
              <a:t>PRESENTATION TITLE /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7739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3970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951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CAC7C4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indent="-180975">
              <a:spcBef>
                <a:spcPct val="20000"/>
              </a:spcBef>
              <a:buClr>
                <a:srgbClr val="00B1C7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 i="1">
                <a:solidFill>
                  <a:schemeClr val="bg1"/>
                </a:solidFill>
              </a:defRPr>
            </a:lvl2pPr>
            <a:lvl3pPr marL="914400" indent="0" algn="ctr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ctr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ctr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78457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FR" dirty="0"/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64689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chemeClr val="accent6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smtClean="0">
                <a:solidFill>
                  <a:prstClr val="black">
                    <a:tint val="75000"/>
                  </a:prstClr>
                </a:solidFill>
              </a:rPr>
              <a:t>TITRE PRÉSENTATION / SOUS TITRE / DATE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293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smtClean="0">
                <a:solidFill>
                  <a:prstClr val="black">
                    <a:tint val="75000"/>
                  </a:prstClr>
                </a:solidFill>
              </a:rPr>
              <a:t>TITRE PRÉSENTATION / SOUS TITRE / DATE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6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smtClean="0">
                <a:solidFill>
                  <a:prstClr val="black">
                    <a:tint val="75000"/>
                  </a:prstClr>
                </a:solidFill>
              </a:rPr>
              <a:t>TITRE PRÉSENTATION / SOUS TITRE / DATE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981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smtClean="0">
                <a:solidFill>
                  <a:prstClr val="black">
                    <a:tint val="75000"/>
                  </a:prstClr>
                </a:solidFill>
              </a:rPr>
              <a:t>TITRE PRÉSENTATION / SOUS TITRE / DATE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324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smtClean="0">
                <a:solidFill>
                  <a:prstClr val="black">
                    <a:tint val="75000"/>
                  </a:prstClr>
                </a:solidFill>
              </a:rPr>
              <a:t>TITRE PRÉSENTATION / SOUS TITRE / DATE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2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369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 flipH="1" flipV="1">
            <a:off x="201599" y="1501772"/>
            <a:ext cx="8717691" cy="5191965"/>
          </a:xfrm>
          <a:prstGeom prst="round1Rect">
            <a:avLst>
              <a:gd name="adj" fmla="val 8310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FR" dirty="0"/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88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05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27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6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7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7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 smtClean="0"/>
              <a:t>TITRE PRÉSENTATION / SOUS TITRE / 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4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9" r:id="rId2"/>
    <p:sldLayoutId id="2147483767" r:id="rId3"/>
    <p:sldLayoutId id="2147483768" r:id="rId4"/>
  </p:sldLayoutIdLs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05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52" r:id="rId6"/>
    <p:sldLayoutId id="2147483749" r:id="rId7"/>
    <p:sldLayoutId id="2147483723" r:id="rId8"/>
  </p:sldLayoutIdLs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930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53" r:id="rId6"/>
    <p:sldLayoutId id="2147483748" r:id="rId7"/>
    <p:sldLayoutId id="2147483730" r:id="rId8"/>
  </p:sldLayoutIdLs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387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54" r:id="rId6"/>
    <p:sldLayoutId id="2147483745" r:id="rId7"/>
    <p:sldLayoutId id="2147483737" r:id="rId8"/>
  </p:sldLayoutIdLs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642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55" r:id="rId6"/>
    <p:sldLayoutId id="2147483746" r:id="rId7"/>
    <p:sldLayoutId id="2147483744" r:id="rId8"/>
  </p:sldLayoutIdLs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55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56" r:id="rId6"/>
    <p:sldLayoutId id="2147483747" r:id="rId7"/>
    <p:sldLayoutId id="2147483716" r:id="rId8"/>
  </p:sldLayoutIdLs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 smtClean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 smtClean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smtClean="0">
                <a:solidFill>
                  <a:prstClr val="black">
                    <a:tint val="75000"/>
                  </a:prstClr>
                </a:solidFill>
              </a:rPr>
              <a:t>TITRE PRÉSENTATION / SOUS TITRE / DATE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2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</p:sldLayoutIdLs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rot="10800000" flipV="1">
            <a:off x="200018" y="203200"/>
            <a:ext cx="8748713" cy="6471445"/>
          </a:xfrm>
          <a:prstGeom prst="round2DiagRect">
            <a:avLst>
              <a:gd name="adj1" fmla="val 7672"/>
              <a:gd name="adj2" fmla="val 0"/>
            </a:avLst>
          </a:prstGeom>
          <a:blipFill rotWithShape="0">
            <a:blip r:embed="rId2"/>
            <a:srcRect/>
            <a:stretch>
              <a:fillRect l="-1102" t="-11885" r="-1012" b="-20173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7" name="Picture 3" descr="C:\Users\griffet.anne\Desktop\veoli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0025" y="4022646"/>
            <a:ext cx="8748713" cy="1238104"/>
          </a:xfrm>
        </p:spPr>
        <p:txBody>
          <a:bodyPr>
            <a:normAutofit/>
          </a:bodyPr>
          <a:lstStyle/>
          <a:p>
            <a:r>
              <a:rPr lang="en-US" noProof="0" dirty="0" smtClean="0">
                <a:solidFill>
                  <a:schemeClr val="bg1"/>
                </a:solidFill>
              </a:rPr>
              <a:t>Innovative environmental solutions </a:t>
            </a:r>
            <a:br>
              <a:rPr lang="en-US" noProof="0" dirty="0" smtClean="0">
                <a:solidFill>
                  <a:schemeClr val="bg1"/>
                </a:solidFill>
              </a:rPr>
            </a:br>
            <a:r>
              <a:rPr lang="en-US" noProof="0" dirty="0" smtClean="0">
                <a:solidFill>
                  <a:schemeClr val="bg1"/>
                </a:solidFill>
              </a:rPr>
              <a:t>in energy, water and waste</a:t>
            </a:r>
            <a:endParaRPr lang="en-US" sz="2800" noProof="0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0025" y="5309159"/>
            <a:ext cx="8748713" cy="984618"/>
          </a:xfrm>
        </p:spPr>
        <p:txBody>
          <a:bodyPr/>
          <a:lstStyle/>
          <a:p>
            <a:r>
              <a:rPr lang="en-US" noProof="0" dirty="0" smtClean="0">
                <a:solidFill>
                  <a:schemeClr val="bg1"/>
                </a:solidFill>
              </a:rPr>
              <a:t>CWD Facility Tour</a:t>
            </a:r>
            <a:endParaRPr lang="en-US" noProof="0" dirty="0" smtClean="0">
              <a:solidFill>
                <a:schemeClr val="bg1"/>
              </a:solidFill>
            </a:endParaRPr>
          </a:p>
          <a:p>
            <a:r>
              <a:rPr lang="en-US" sz="1200" i="0" noProof="0" dirty="0" smtClean="0">
                <a:solidFill>
                  <a:schemeClr val="tx1"/>
                </a:solidFill>
              </a:rPr>
              <a:t>www.veolianorthamerica.com</a:t>
            </a:r>
            <a:endParaRPr lang="en-US" sz="1200" i="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SC003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057400"/>
            <a:ext cx="44958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Non Hazardous Waste Processing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1600" dirty="0" smtClean="0"/>
              <a:t>Process bulk and containerized non hazardous liquids and solids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Steel lined cement encased pit and excavator to mix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Unload and distribute HHW wastes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Around 8,000 </a:t>
            </a:r>
            <a:r>
              <a:rPr lang="en-US" sz="1600" dirty="0" smtClean="0"/>
              <a:t>tons of waste solidified </a:t>
            </a:r>
            <a:r>
              <a:rPr lang="en-US" sz="1600" dirty="0" smtClean="0"/>
              <a:t>annually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Approximately 35% of waste received is sent to this process</a:t>
            </a:r>
          </a:p>
        </p:txBody>
      </p:sp>
    </p:spTree>
    <p:extLst>
      <p:ext uri="{BB962C8B-B14F-4D97-AF65-F5344CB8AC3E}">
        <p14:creationId xmlns:p14="http://schemas.microsoft.com/office/powerpoint/2010/main" val="30288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SC003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2098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Household Hazardous Waste Collection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09800"/>
            <a:ext cx="4038600" cy="4525963"/>
          </a:xfrm>
        </p:spPr>
        <p:txBody>
          <a:bodyPr/>
          <a:lstStyle/>
          <a:p>
            <a:pPr eaLnBrk="1" hangingPunct="1"/>
            <a:r>
              <a:rPr lang="en-US" sz="1600" dirty="0" smtClean="0"/>
              <a:t>Service Milwaukee County and Waukesha County</a:t>
            </a:r>
          </a:p>
          <a:p>
            <a:pPr eaLnBrk="1" hangingPunct="1"/>
            <a:r>
              <a:rPr lang="en-US" sz="1600" dirty="0" smtClean="0"/>
              <a:t>Operates 3 days per week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Accepts VSQG’s by appointment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2012 collected &gt;250,000 pounds including latex paint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&gt;3,500 residents dropped off waste in 2012</a:t>
            </a:r>
          </a:p>
        </p:txBody>
      </p:sp>
    </p:spTree>
    <p:extLst>
      <p:ext uri="{BB962C8B-B14F-4D97-AF65-F5344CB8AC3E}">
        <p14:creationId xmlns:p14="http://schemas.microsoft.com/office/powerpoint/2010/main" val="8897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SC003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82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Depack and Bulking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1600" dirty="0" smtClean="0"/>
              <a:t>Provides ability to route wastes to recycling or treatment instead of incineration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Unpack and pour up contents of </a:t>
            </a:r>
            <a:r>
              <a:rPr lang="en-US" sz="1600" dirty="0" err="1" smtClean="0"/>
              <a:t>labpacks</a:t>
            </a:r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Bulk drums into tankers for recycling at cement kilns or to incineration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&gt;750,000 gallons sent to cement kilns for </a:t>
            </a:r>
            <a:r>
              <a:rPr lang="en-US" sz="1600" dirty="0" smtClean="0"/>
              <a:t>recycling annually</a:t>
            </a:r>
            <a:endParaRPr lang="en-US" sz="1600" dirty="0" smtClean="0"/>
          </a:p>
          <a:p>
            <a:pPr eaLnBrk="1" hangingPunct="1"/>
            <a:endParaRPr lang="en-US" sz="1600" dirty="0" smtClean="0"/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066800"/>
            <a:ext cx="3686175" cy="24574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9975" y="3657600"/>
            <a:ext cx="3686175" cy="24574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85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eolia ES Technical Solutions Celebration 0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111375"/>
            <a:ext cx="449580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i="1" smtClean="0"/>
              <a:t>Green Tier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Became part of the program in July 2008</a:t>
            </a:r>
          </a:p>
          <a:p>
            <a:pPr eaLnBrk="1" hangingPunct="1"/>
            <a:r>
              <a:rPr lang="en-US" dirty="0" smtClean="0"/>
              <a:t>Had outside consultant certify EMS compliance with ISO14001 in June 2009 (renewed in 2012)</a:t>
            </a:r>
          </a:p>
          <a:p>
            <a:pPr eaLnBrk="1" hangingPunct="1"/>
            <a:r>
              <a:rPr lang="en-US" dirty="0" smtClean="0"/>
              <a:t>&gt;750,000 gallons of high BTU liquids sent for fuel substitution and &gt;60,000 gallons of oil to direct recycling</a:t>
            </a:r>
          </a:p>
          <a:p>
            <a:pPr eaLnBrk="1" hangingPunct="1"/>
            <a:r>
              <a:rPr lang="en-US" dirty="0" smtClean="0"/>
              <a:t>&gt;13,000 metal and plastic drums recycled in </a:t>
            </a:r>
            <a:r>
              <a:rPr lang="en-US" dirty="0" smtClean="0"/>
              <a:t>annually</a:t>
            </a:r>
            <a:endParaRPr lang="en-US" dirty="0" smtClean="0"/>
          </a:p>
          <a:p>
            <a:pPr eaLnBrk="1" hangingPunct="1"/>
            <a:r>
              <a:rPr lang="en-US" dirty="0" smtClean="0"/>
              <a:t>&gt;110,000 pounds of wood pallets recycled in </a:t>
            </a:r>
            <a:r>
              <a:rPr lang="en-US" dirty="0" smtClean="0"/>
              <a:t>annually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09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752600" y="1676400"/>
            <a:ext cx="5541963" cy="10985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600" b="1" i="1" dirty="0">
                <a:solidFill>
                  <a:schemeClr val="tx2"/>
                </a:solidFill>
                <a:latin typeface="Palatino Linotype" pitchFamily="18" charset="0"/>
              </a:rPr>
              <a:t>QUESTIONS?</a:t>
            </a:r>
            <a:endParaRPr lang="en-US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36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eolia ES Technical Solutions Celebration 001"/>
          <p:cNvPicPr>
            <a:picLocks noChangeAspect="1" noChangeArrowheads="1"/>
          </p:cNvPicPr>
          <p:nvPr/>
        </p:nvPicPr>
        <p:blipFill>
          <a:blip r:embed="rId2"/>
          <a:srcRect l="3703" r="7408"/>
          <a:stretch>
            <a:fillRect/>
          </a:stretch>
        </p:blipFill>
        <p:spPr bwMode="auto">
          <a:xfrm>
            <a:off x="4724400" y="21336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 smtClean="0"/>
              <a:t>Veolia ES Technical Solutions-</a:t>
            </a:r>
            <a:br>
              <a:rPr lang="en-US" sz="2000" dirty="0" smtClean="0"/>
            </a:br>
            <a:r>
              <a:rPr lang="en-US" sz="2000" dirty="0" smtClean="0"/>
              <a:t>Menomonee Falls Facility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eaLnBrk="1" hangingPunct="1"/>
            <a:r>
              <a:rPr lang="en-US" smtClean="0"/>
              <a:t>Wisconsin DNR Green Tier Facility with ISO14001 audited and certified EMS</a:t>
            </a:r>
          </a:p>
          <a:p>
            <a:pPr eaLnBrk="1" hangingPunct="1"/>
            <a:r>
              <a:rPr lang="en-US" smtClean="0"/>
              <a:t>1997 permit modification allowed material that was traditionally routed to incineration to recycling or treatment.</a:t>
            </a:r>
          </a:p>
          <a:p>
            <a:pPr eaLnBrk="1" hangingPunct="1"/>
            <a:r>
              <a:rPr lang="en-US" smtClean="0"/>
              <a:t>Stabilization</a:t>
            </a:r>
          </a:p>
          <a:p>
            <a:pPr eaLnBrk="1" hangingPunct="1"/>
            <a:r>
              <a:rPr lang="en-US" smtClean="0"/>
              <a:t>Non Hazardous waste solidification</a:t>
            </a:r>
          </a:p>
          <a:p>
            <a:pPr eaLnBrk="1" hangingPunct="1"/>
            <a:r>
              <a:rPr lang="en-US" smtClean="0"/>
              <a:t>Drum trans-shipment</a:t>
            </a:r>
          </a:p>
          <a:p>
            <a:pPr eaLnBrk="1" hangingPunct="1"/>
            <a:r>
              <a:rPr lang="en-US" smtClean="0"/>
              <a:t>Depacking and bulking</a:t>
            </a:r>
          </a:p>
          <a:p>
            <a:pPr eaLnBrk="1" hangingPunct="1"/>
            <a:r>
              <a:rPr lang="en-US" smtClean="0"/>
              <a:t>HHW collection</a:t>
            </a:r>
          </a:p>
        </p:txBody>
      </p:sp>
    </p:spTree>
    <p:extLst>
      <p:ext uri="{BB962C8B-B14F-4D97-AF65-F5344CB8AC3E}">
        <p14:creationId xmlns:p14="http://schemas.microsoft.com/office/powerpoint/2010/main" val="5558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SC003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2860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Laboratory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WDNR Certified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VES-TS internal lab audits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Supports the operations of the facility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TCLP for RCRA metals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PCB analysis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Fingerprint analysis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23826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Tracking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AS400 based waste tracking system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Integrated with field computers and other VES-TS sites around the U.S.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Immediate tracking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Bar coded labels</a:t>
            </a:r>
          </a:p>
        </p:txBody>
      </p:sp>
      <p:pic>
        <p:nvPicPr>
          <p:cNvPr id="6148" name="Picture 6" descr="DSC00532"/>
          <p:cNvPicPr>
            <a:picLocks noChangeAspect="1" noChangeArrowheads="1"/>
          </p:cNvPicPr>
          <p:nvPr/>
        </p:nvPicPr>
        <p:blipFill>
          <a:blip r:embed="rId2"/>
          <a:srcRect l="11864" t="11864" r="22034" b="22034"/>
          <a:stretch>
            <a:fillRect/>
          </a:stretch>
        </p:blipFill>
        <p:spPr bwMode="auto">
          <a:xfrm>
            <a:off x="4495800" y="167640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42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SC003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9050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48 Unit or “F-Shape”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8600" cy="3733800"/>
          </a:xfrm>
        </p:spPr>
        <p:txBody>
          <a:bodyPr/>
          <a:lstStyle/>
          <a:p>
            <a:pPr eaLnBrk="1" hangingPunct="1"/>
            <a:r>
              <a:rPr lang="en-US" smtClean="0"/>
              <a:t>Storage for bulk solids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Staging for stabilization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Staging for trans-shipment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Blind sump containment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48 roll off capacity</a:t>
            </a:r>
          </a:p>
        </p:txBody>
      </p:sp>
    </p:spTree>
    <p:extLst>
      <p:ext uri="{BB962C8B-B14F-4D97-AF65-F5344CB8AC3E}">
        <p14:creationId xmlns:p14="http://schemas.microsoft.com/office/powerpoint/2010/main" val="217028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SC003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9050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Stabilization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038600" cy="5029200"/>
          </a:xfrm>
        </p:spPr>
        <p:txBody>
          <a:bodyPr/>
          <a:lstStyle/>
          <a:p>
            <a:pPr eaLnBrk="1" hangingPunct="1"/>
            <a:r>
              <a:rPr lang="en-US" sz="1600" dirty="0" smtClean="0"/>
              <a:t>Chemical Stabilization of inorganic RCRA metal bearing waste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Bulking of solids for off site treatment or disposal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5,500 </a:t>
            </a:r>
            <a:r>
              <a:rPr lang="en-US" sz="1600" dirty="0" smtClean="0"/>
              <a:t>tons </a:t>
            </a:r>
            <a:r>
              <a:rPr lang="en-US" sz="1600" dirty="0" smtClean="0"/>
              <a:t>treated on Average annually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Approximately 15% of waste received is stabilized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Steel lined, cement encased pit with </a:t>
            </a:r>
            <a:r>
              <a:rPr lang="en-US" sz="1600" dirty="0" err="1" smtClean="0"/>
              <a:t>baghouse</a:t>
            </a:r>
            <a:r>
              <a:rPr lang="en-US" sz="1600" dirty="0" smtClean="0"/>
              <a:t> for dust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Typical reagents are CKD, Portland Cement, Ferrous Sulfate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6938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SC003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30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SC003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812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800 Unit or Drum Building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Capacity is 44,000 gallons or 800 55 gallon drum equivalents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Foam fire suppression system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Sample and trans-ship containers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Repackage labpacks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All types of waste received</a:t>
            </a:r>
          </a:p>
        </p:txBody>
      </p:sp>
    </p:spTree>
    <p:extLst>
      <p:ext uri="{BB962C8B-B14F-4D97-AF65-F5344CB8AC3E}">
        <p14:creationId xmlns:p14="http://schemas.microsoft.com/office/powerpoint/2010/main" val="5445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eolia ES Technical Solutions Celebration 080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8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ertur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rt pomm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iolet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riqu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rang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leu piscin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briqu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</TotalTime>
  <Words>389</Words>
  <Application>Microsoft Office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couverture</vt:lpstr>
      <vt:lpstr>vert pomme</vt:lpstr>
      <vt:lpstr>violet</vt:lpstr>
      <vt:lpstr>brique</vt:lpstr>
      <vt:lpstr>orange</vt:lpstr>
      <vt:lpstr>bleu piscine</vt:lpstr>
      <vt:lpstr>1_brique</vt:lpstr>
      <vt:lpstr>Innovative environmental solutions  in energy, water and waste</vt:lpstr>
      <vt:lpstr>Veolia ES Technical Solutions- Menomonee Falls Facility</vt:lpstr>
      <vt:lpstr>Laboratory</vt:lpstr>
      <vt:lpstr>Tracking</vt:lpstr>
      <vt:lpstr>48 Unit or “F-Shape”</vt:lpstr>
      <vt:lpstr>Stabilization</vt:lpstr>
      <vt:lpstr>PowerPoint Presentation</vt:lpstr>
      <vt:lpstr>800 Unit or Drum Building</vt:lpstr>
      <vt:lpstr>PowerPoint Presentation</vt:lpstr>
      <vt:lpstr>Non Hazardous Waste Processing</vt:lpstr>
      <vt:lpstr>Household Hazardous Waste Collection</vt:lpstr>
      <vt:lpstr>PowerPoint Presentation</vt:lpstr>
      <vt:lpstr>Depack and Bulking</vt:lpstr>
      <vt:lpstr>Green Tier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GRIFFET ANNE</dc:creator>
  <cp:lastModifiedBy>Jamison D Reginek</cp:lastModifiedBy>
  <cp:revision>184</cp:revision>
  <cp:lastPrinted>2014-03-12T14:18:08Z</cp:lastPrinted>
  <dcterms:created xsi:type="dcterms:W3CDTF">2014-03-04T13:03:54Z</dcterms:created>
  <dcterms:modified xsi:type="dcterms:W3CDTF">2018-06-15T17:47:17Z</dcterms:modified>
</cp:coreProperties>
</file>