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4" r:id="rId3"/>
    <p:sldId id="265" r:id="rId4"/>
    <p:sldId id="263" r:id="rId5"/>
    <p:sldId id="266" r:id="rId6"/>
    <p:sldId id="267" r:id="rId7"/>
    <p:sldId id="269" r:id="rId8"/>
    <p:sldId id="270" r:id="rId9"/>
    <p:sldId id="272" r:id="rId10"/>
    <p:sldId id="271" r:id="rId11"/>
    <p:sldId id="273" r:id="rId12"/>
    <p:sldId id="274" r:id="rId13"/>
    <p:sldId id="275" r:id="rId14"/>
    <p:sldId id="276" r:id="rId15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20" y="216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65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6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50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47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7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5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0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7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0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7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17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BE6BF-C811-45BB-8BA9-22EFF2B83FFA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5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362CC-4597-4E8E-AFE5-237B3DA1FF07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63988-78D4-46C4-B808-1786C6A42859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2C1EE-CCC0-4F27-8918-BF938AC1419F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A0C48B-9D86-4C33-9BD3-2929B1D74E3D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7B711C-F9D6-42CE-B848-D107B7756573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4C1EAC44-87EE-4E25-9BCB-D1B8F4FDD9D1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8E44B9-3FFE-4574-9630-3E5A6F960186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FD004168-AADC-4457-9784-543656FEE4FC}" type="datetime1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pic>
        <p:nvPicPr>
          <p:cNvPr id="46" name="Picture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tx2">
                <a:lumMod val="7000"/>
                <a:lumOff val="9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EE80C-9BEB-4B7A-9668-BAA303069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457200"/>
            <a:ext cx="92119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660400"/>
          </a:xfrm>
        </p:spPr>
        <p:txBody>
          <a:bodyPr>
            <a:normAutofit fontScale="90000"/>
          </a:bodyPr>
          <a:lstStyle/>
          <a:p>
            <a:r>
              <a:rPr lang="en-US" dirty="0"/>
              <a:t>Toxicity, Chemical Persistence, Environmental Pollution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3" y="838201"/>
            <a:ext cx="9472824" cy="60197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Toxics in Products</a:t>
            </a:r>
          </a:p>
          <a:p>
            <a:pPr lvl="1"/>
            <a:r>
              <a:rPr lang="en-US" dirty="0"/>
              <a:t>Heavy Metals Continued Presence in Consumer Packaging</a:t>
            </a:r>
          </a:p>
          <a:p>
            <a:pPr lvl="1"/>
            <a:r>
              <a:rPr lang="en-US" dirty="0"/>
              <a:t>Lead Myths and Mistakes-Awareness That Can Reduce Lead Risk and Liability</a:t>
            </a:r>
          </a:p>
          <a:p>
            <a:pPr lvl="1"/>
            <a:r>
              <a:rPr lang="en-US" dirty="0"/>
              <a:t>Toxics in Products</a:t>
            </a:r>
          </a:p>
          <a:p>
            <a:r>
              <a:rPr lang="en-US" dirty="0"/>
              <a:t>Pollution Prevention</a:t>
            </a:r>
          </a:p>
          <a:p>
            <a:pPr lvl="1"/>
            <a:r>
              <a:rPr lang="en-US" dirty="0"/>
              <a:t>Cry of the Loon</a:t>
            </a:r>
          </a:p>
          <a:p>
            <a:pPr lvl="1"/>
            <a:r>
              <a:rPr lang="en-US" dirty="0"/>
              <a:t>Finding the Needle in the Golden Pond Haystack</a:t>
            </a:r>
          </a:p>
          <a:p>
            <a:pPr lvl="1"/>
            <a:r>
              <a:rPr lang="en-US" dirty="0"/>
              <a:t>Town and Gown: A Pollution Control Cooperative in Rural Communities </a:t>
            </a:r>
          </a:p>
          <a:p>
            <a:r>
              <a:rPr lang="en-US" dirty="0"/>
              <a:t>Reducing Toxins in Grocery Stores</a:t>
            </a:r>
          </a:p>
          <a:p>
            <a:pPr lvl="1"/>
            <a:r>
              <a:rPr lang="en-US" dirty="0"/>
              <a:t>Reducing Toxins &amp; Combating Hazardous Waste Release in the Retail Grocery Sector (Panel Discussion)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46304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660400"/>
          </a:xfrm>
        </p:spPr>
        <p:txBody>
          <a:bodyPr>
            <a:normAutofit fontScale="90000"/>
          </a:bodyPr>
          <a:lstStyle/>
          <a:p>
            <a:r>
              <a:rPr lang="en-US" dirty="0"/>
              <a:t>Toxicity, Chemical Persistence, Environmental Pollution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3" y="838201"/>
            <a:ext cx="9472824" cy="60197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Safer Products</a:t>
            </a:r>
          </a:p>
          <a:p>
            <a:pPr lvl="1"/>
            <a:r>
              <a:rPr lang="en-US" dirty="0"/>
              <a:t>Reducing Hazardous Cleaning Products in Schools &amp; Childcare</a:t>
            </a:r>
          </a:p>
          <a:p>
            <a:pPr lvl="1"/>
            <a:r>
              <a:rPr lang="en-US" dirty="0"/>
              <a:t>Advancing Disclosures of Chemicals in Products &amp; Reducing Reporting Burdens</a:t>
            </a:r>
          </a:p>
          <a:p>
            <a:pPr lvl="1"/>
            <a:r>
              <a:rPr lang="en-US" dirty="0"/>
              <a:t>Conducting Performance Testing &amp; Hazard Assessments Before Implementing Change</a:t>
            </a:r>
          </a:p>
          <a:p>
            <a:r>
              <a:rPr lang="en-US" dirty="0"/>
              <a:t>Chemicals In Schools</a:t>
            </a:r>
          </a:p>
          <a:p>
            <a:pPr lvl="1"/>
            <a:r>
              <a:rPr lang="en-US" dirty="0"/>
              <a:t>Counting Your Chemicals: School Lab Inventory Project</a:t>
            </a:r>
          </a:p>
          <a:p>
            <a:pPr lvl="1"/>
            <a:r>
              <a:rPr lang="en-US" dirty="0"/>
              <a:t>Tennessee Schools Lab Rehab Program</a:t>
            </a:r>
          </a:p>
          <a:p>
            <a:pPr lvl="1"/>
            <a:r>
              <a:rPr lang="en-US" dirty="0"/>
              <a:t>Managing School Chemicals</a:t>
            </a:r>
          </a:p>
          <a:p>
            <a:r>
              <a:rPr lang="en-US" dirty="0"/>
              <a:t>Toxics in the Food &amp; Beverage Industry</a:t>
            </a:r>
          </a:p>
          <a:p>
            <a:pPr lvl="1"/>
            <a:r>
              <a:rPr lang="en-US" dirty="0"/>
              <a:t>Making Changes in the Food and Beverage Industry</a:t>
            </a:r>
          </a:p>
          <a:p>
            <a:pPr lvl="1"/>
            <a:r>
              <a:rPr lang="en-US" dirty="0"/>
              <a:t>Avoiding Hidden Hazards in the Disposable Food Service 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46304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660400"/>
          </a:xfrm>
        </p:spPr>
        <p:txBody>
          <a:bodyPr>
            <a:normAutofit/>
          </a:bodyPr>
          <a:lstStyle/>
          <a:p>
            <a:r>
              <a:rPr lang="en-US" dirty="0"/>
              <a:t>Producer Responsibility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3" y="838201"/>
            <a:ext cx="9472824" cy="53339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Extended Producer</a:t>
            </a:r>
          </a:p>
          <a:p>
            <a:pPr lvl="1"/>
            <a:r>
              <a:rPr lang="en-US" dirty="0"/>
              <a:t>Leveraging EPR to Benefit Local HHW/VSQG Programs</a:t>
            </a:r>
          </a:p>
          <a:p>
            <a:pPr lvl="1"/>
            <a:r>
              <a:rPr lang="en-US" dirty="0"/>
              <a:t>Drug Take Back: National Trends in Waste Household Medicine Management and the Rise of Pharmaceutical EPR</a:t>
            </a:r>
          </a:p>
          <a:p>
            <a:r>
              <a:rPr lang="en-US" dirty="0"/>
              <a:t>Fundamentals of a Compliant Healthcare Program (panel)</a:t>
            </a:r>
          </a:p>
          <a:p>
            <a:r>
              <a:rPr lang="en-US" dirty="0"/>
              <a:t>Mercury</a:t>
            </a:r>
          </a:p>
          <a:p>
            <a:pPr lvl="1"/>
            <a:r>
              <a:rPr lang="en-US" dirty="0"/>
              <a:t>Mercury Thermostats: A Blueprint for Hazardous Material Professionals</a:t>
            </a:r>
          </a:p>
          <a:p>
            <a:pPr lvl="1"/>
            <a:r>
              <a:rPr lang="en-US" dirty="0"/>
              <a:t>Mercury Added Thermostats Collection &amp; Recycling: How States can coordinate for Better Results </a:t>
            </a:r>
          </a:p>
          <a:p>
            <a:pPr lvl="1"/>
            <a:r>
              <a:rPr lang="en-US" dirty="0"/>
              <a:t>Lessons from Countries Phasing Down Dental Amalgam</a:t>
            </a:r>
          </a:p>
        </p:txBody>
      </p:sp>
    </p:spTree>
    <p:extLst>
      <p:ext uri="{BB962C8B-B14F-4D97-AF65-F5344CB8AC3E}">
        <p14:creationId xmlns:p14="http://schemas.microsoft.com/office/powerpoint/2010/main" val="42590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660400"/>
          </a:xfrm>
        </p:spPr>
        <p:txBody>
          <a:bodyPr>
            <a:normAutofit/>
          </a:bodyPr>
          <a:lstStyle/>
          <a:p>
            <a:r>
              <a:rPr lang="en-US" dirty="0"/>
              <a:t>Producer Responsibility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3" y="1295400"/>
            <a:ext cx="9472824" cy="3581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Product Stewardship</a:t>
            </a:r>
          </a:p>
          <a:p>
            <a:pPr lvl="1"/>
            <a:r>
              <a:rPr lang="en-US" dirty="0"/>
              <a:t>Product Stewardship Programs for Managing Universal &amp; Hazardous Wastes (Panel)</a:t>
            </a:r>
          </a:p>
          <a:p>
            <a:r>
              <a:rPr lang="en-US" dirty="0"/>
              <a:t>HHW Producer Responsibility</a:t>
            </a:r>
          </a:p>
          <a:p>
            <a:pPr lvl="1"/>
            <a:r>
              <a:rPr lang="en-US" dirty="0"/>
              <a:t>EPR for HHW: Holding Manufacturers Responsible for Safe HHW Management (Panel)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46304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660400"/>
          </a:xfrm>
        </p:spPr>
        <p:txBody>
          <a:bodyPr>
            <a:normAutofit/>
          </a:bodyPr>
          <a:lstStyle/>
          <a:p>
            <a:r>
              <a:rPr lang="en-US" dirty="0"/>
              <a:t>HHW Olympics/Golden Bung Awards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3" y="1295400"/>
            <a:ext cx="947282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463040" lvl="4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76D49-613D-48A1-B222-1FB4E03E5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88" y="1143000"/>
            <a:ext cx="4525037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7E179-9697-402B-96DE-2474A4271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4928" y="1576634"/>
            <a:ext cx="4999515" cy="41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C6A0E-4690-420D-BAEA-B97D3372C28A}"/>
              </a:ext>
            </a:extLst>
          </p:cNvPr>
          <p:cNvSpPr txBox="1"/>
          <p:nvPr/>
        </p:nvSpPr>
        <p:spPr>
          <a:xfrm>
            <a:off x="722312" y="304800"/>
            <a:ext cx="10744200" cy="70788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softEdge rad="127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Curtis Bohlen Ph.D. Casco Bay Estuary Partnership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9AEC5-5DF5-4717-870B-9BD5F9860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260985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902A16-5655-437F-81CC-E3BC29661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15240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tx2">
                <a:lumMod val="7000"/>
                <a:lumOff val="9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6FCA0-EAFB-4285-A77F-955B8807D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" y="0"/>
            <a:ext cx="12250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Portland International Jet Airport</a:t>
            </a:r>
          </a:p>
          <a:p>
            <a:pPr lvl="1"/>
            <a:r>
              <a:rPr lang="en-US" dirty="0"/>
              <a:t>Deicing Fluid Recovery, Solar Rooftop Panels, Geothermal Temp Regulated Terminal</a:t>
            </a:r>
          </a:p>
          <a:p>
            <a:r>
              <a:rPr lang="en-US" dirty="0"/>
              <a:t>Garbage to Garden Composting Facility</a:t>
            </a:r>
          </a:p>
          <a:p>
            <a:pPr lvl="1"/>
            <a:r>
              <a:rPr lang="en-US" dirty="0"/>
              <a:t>Curbside Pickup Servicing more than 8,000 customers</a:t>
            </a:r>
          </a:p>
          <a:p>
            <a:r>
              <a:rPr lang="en-US" dirty="0"/>
              <a:t>TOMRA Returnable Services LLC</a:t>
            </a:r>
          </a:p>
          <a:p>
            <a:pPr lvl="1"/>
            <a:r>
              <a:rPr lang="en-US" dirty="0"/>
              <a:t>World Leader in Sensor Based Sorting Tech</a:t>
            </a:r>
          </a:p>
          <a:p>
            <a:r>
              <a:rPr lang="en-US" dirty="0"/>
              <a:t>Ecomaine</a:t>
            </a:r>
          </a:p>
          <a:p>
            <a:pPr lvl="1"/>
            <a:r>
              <a:rPr lang="en-US" dirty="0"/>
              <a:t>Waste-to-Energy Plant</a:t>
            </a:r>
          </a:p>
          <a:p>
            <a:r>
              <a:rPr lang="en-US" dirty="0"/>
              <a:t>Riverside Recycling</a:t>
            </a:r>
          </a:p>
          <a:p>
            <a:pPr lvl="1"/>
            <a:r>
              <a:rPr lang="en-US" dirty="0"/>
              <a:t>Multiscale material processing, recycling, disposal and HHW</a:t>
            </a:r>
          </a:p>
        </p:txBody>
      </p:sp>
    </p:spTree>
    <p:extLst>
      <p:ext uri="{BB962C8B-B14F-4D97-AF65-F5344CB8AC3E}">
        <p14:creationId xmlns:p14="http://schemas.microsoft.com/office/powerpoint/2010/main" val="7081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Proceedings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More than 60 presentations over 3 days</a:t>
            </a:r>
          </a:p>
          <a:p>
            <a:pPr lvl="1"/>
            <a:r>
              <a:rPr lang="en-US" dirty="0"/>
              <a:t>HHW Programs/Operations</a:t>
            </a:r>
          </a:p>
          <a:p>
            <a:pPr lvl="2"/>
            <a:r>
              <a:rPr lang="en-US" dirty="0"/>
              <a:t>8 breakout sessions</a:t>
            </a:r>
          </a:p>
          <a:p>
            <a:pPr lvl="1"/>
            <a:r>
              <a:rPr lang="en-US" dirty="0"/>
              <a:t>Training &amp; Education</a:t>
            </a:r>
          </a:p>
          <a:p>
            <a:pPr lvl="2"/>
            <a:r>
              <a:rPr lang="en-US" dirty="0"/>
              <a:t>5 breakout sessions</a:t>
            </a:r>
          </a:p>
          <a:p>
            <a:pPr lvl="1"/>
            <a:r>
              <a:rPr lang="en-US" dirty="0"/>
              <a:t>Toxicity, Chemical Persistence in Environment &amp; Pollution </a:t>
            </a:r>
          </a:p>
          <a:p>
            <a:pPr lvl="2"/>
            <a:r>
              <a:rPr lang="en-US" dirty="0"/>
              <a:t>6 breakout sessions</a:t>
            </a:r>
          </a:p>
          <a:p>
            <a:pPr lvl="1"/>
            <a:r>
              <a:rPr lang="en-US" dirty="0"/>
              <a:t>Producer Responsivity</a:t>
            </a:r>
          </a:p>
          <a:p>
            <a:pPr lvl="2"/>
            <a:r>
              <a:rPr lang="en-US" dirty="0"/>
              <a:t>5 breakout sessions </a:t>
            </a:r>
          </a:p>
          <a:p>
            <a:pPr marL="146304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660400"/>
          </a:xfrm>
        </p:spPr>
        <p:txBody>
          <a:bodyPr/>
          <a:lstStyle/>
          <a:p>
            <a:r>
              <a:rPr lang="en-US" dirty="0"/>
              <a:t>HHW Programs/Operations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3" y="838201"/>
            <a:ext cx="9472824" cy="5333999"/>
          </a:xfrm>
        </p:spPr>
        <p:txBody>
          <a:bodyPr/>
          <a:lstStyle/>
          <a:p>
            <a:pPr lvl="0"/>
            <a:r>
              <a:rPr lang="en-US" dirty="0"/>
              <a:t>Paint Recycling</a:t>
            </a:r>
          </a:p>
          <a:p>
            <a:pPr lvl="1"/>
            <a:r>
              <a:rPr lang="en-US" dirty="0"/>
              <a:t>Innovative X-Green &amp; RE-Mix Program</a:t>
            </a:r>
          </a:p>
          <a:p>
            <a:pPr lvl="2"/>
            <a:r>
              <a:rPr lang="en-US" dirty="0"/>
              <a:t>Community Waste Disposal, TX</a:t>
            </a:r>
          </a:p>
          <a:p>
            <a:pPr lvl="1"/>
            <a:r>
              <a:rPr lang="en-US" dirty="0"/>
              <a:t>Recycling OBP:The other High Value Paint We Shouldn’t Burn</a:t>
            </a:r>
          </a:p>
          <a:p>
            <a:pPr lvl="2"/>
            <a:r>
              <a:rPr lang="en-US" dirty="0"/>
              <a:t>Smarter Sorting</a:t>
            </a:r>
          </a:p>
          <a:p>
            <a:pPr lvl="1"/>
            <a:r>
              <a:rPr lang="en-US" dirty="0"/>
              <a:t>Latex Paint: Not Hazardous in the State of Massachusetts </a:t>
            </a:r>
          </a:p>
          <a:p>
            <a:pPr lvl="2"/>
            <a:r>
              <a:rPr lang="en-US" dirty="0"/>
              <a:t>Recolor Paints LLC</a:t>
            </a:r>
          </a:p>
          <a:p>
            <a:r>
              <a:rPr lang="en-US" dirty="0"/>
              <a:t>Packaging &amp; Shipping Waste</a:t>
            </a:r>
          </a:p>
          <a:p>
            <a:pPr lvl="1"/>
            <a:r>
              <a:rPr lang="en-US" dirty="0"/>
              <a:t>HazChem:Understanding &amp; Categorizing Reactive and Unstable Chemicals at HHWs</a:t>
            </a:r>
          </a:p>
          <a:p>
            <a:pPr lvl="1"/>
            <a:r>
              <a:rPr lang="en-US" dirty="0"/>
              <a:t>Hazardous Waste E Manifest: How Will This Impact Your Waste Shipments</a:t>
            </a:r>
          </a:p>
          <a:p>
            <a:pPr lvl="1"/>
            <a:r>
              <a:rPr lang="en-US" dirty="0"/>
              <a:t>Safely Shipping Dangerous Goods by Air and Ground</a:t>
            </a:r>
          </a:p>
          <a:p>
            <a:endParaRPr lang="en-US" dirty="0"/>
          </a:p>
          <a:p>
            <a:pPr marL="146304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660400"/>
          </a:xfrm>
        </p:spPr>
        <p:txBody>
          <a:bodyPr/>
          <a:lstStyle/>
          <a:p>
            <a:r>
              <a:rPr lang="en-US" dirty="0"/>
              <a:t>HHW Programs/Operations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3" y="838201"/>
            <a:ext cx="9472824" cy="53339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Facility Design</a:t>
            </a:r>
          </a:p>
          <a:p>
            <a:pPr lvl="1"/>
            <a:r>
              <a:rPr lang="en-US" dirty="0"/>
              <a:t>Constructing a LEED Certified Moderate Risk Waste Collection Facility </a:t>
            </a:r>
          </a:p>
          <a:p>
            <a:pPr lvl="1"/>
            <a:r>
              <a:rPr lang="en-US" dirty="0"/>
              <a:t>Strategic Planning for HHW Programs: New Programs Expansion &amp; Permanent Facilities</a:t>
            </a:r>
          </a:p>
          <a:p>
            <a:pPr lvl="1"/>
            <a:r>
              <a:rPr lang="en-US" dirty="0"/>
              <a:t>Facility Design, The Good, Bad and Ugly</a:t>
            </a:r>
          </a:p>
          <a:p>
            <a:r>
              <a:rPr lang="en-US" dirty="0"/>
              <a:t>HHW Successes</a:t>
            </a:r>
          </a:p>
          <a:p>
            <a:pPr lvl="1"/>
            <a:r>
              <a:rPr lang="en-US" dirty="0"/>
              <a:t>All for One, One for all: NJ Partnership for Success</a:t>
            </a:r>
          </a:p>
          <a:p>
            <a:pPr lvl="1"/>
            <a:r>
              <a:rPr lang="en-US" dirty="0"/>
              <a:t>Meaningful Milestones: Increasing Community Awareness &amp; Engagement Through Anniversary Events</a:t>
            </a:r>
          </a:p>
          <a:p>
            <a:pPr lvl="1"/>
            <a:r>
              <a:rPr lang="en-US" dirty="0"/>
              <a:t>Minuteman HHP Facility </a:t>
            </a:r>
          </a:p>
          <a:p>
            <a:pPr marL="0" indent="0">
              <a:buNone/>
            </a:pPr>
            <a:endParaRPr lang="en-US" dirty="0"/>
          </a:p>
          <a:p>
            <a:pPr marL="146304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660400"/>
          </a:xfrm>
        </p:spPr>
        <p:txBody>
          <a:bodyPr/>
          <a:lstStyle/>
          <a:p>
            <a:r>
              <a:rPr lang="en-US" dirty="0"/>
              <a:t>HHW Programs/Operations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3" y="838201"/>
            <a:ext cx="9472824" cy="60197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Evolution of the HHW Field (Panel)</a:t>
            </a:r>
          </a:p>
          <a:p>
            <a:pPr lvl="1"/>
            <a:r>
              <a:rPr lang="en-US" dirty="0"/>
              <a:t>What a difference a decade makes</a:t>
            </a:r>
          </a:p>
          <a:p>
            <a:r>
              <a:rPr lang="en-US" dirty="0"/>
              <a:t>HHW and Special Waste Collection</a:t>
            </a:r>
          </a:p>
          <a:p>
            <a:pPr lvl="1"/>
            <a:r>
              <a:rPr lang="en-US" dirty="0"/>
              <a:t>SSRC’s Town Traveling HHW Show</a:t>
            </a:r>
          </a:p>
          <a:p>
            <a:pPr lvl="1"/>
            <a:r>
              <a:rPr lang="en-US" dirty="0"/>
              <a:t>Municipal Hazardous Special Waste Collection Program </a:t>
            </a:r>
          </a:p>
          <a:p>
            <a:r>
              <a:rPr lang="en-US" dirty="0"/>
              <a:t>HHW Operations</a:t>
            </a:r>
          </a:p>
          <a:p>
            <a:pPr lvl="1"/>
            <a:r>
              <a:rPr lang="en-US" dirty="0"/>
              <a:t>Regional Collections for High-Volume, Low Risk HHW</a:t>
            </a:r>
          </a:p>
          <a:p>
            <a:pPr lvl="1"/>
            <a:r>
              <a:rPr lang="en-US" dirty="0"/>
              <a:t>Maine Environmental Depot: Maines Permanent HHW Facility </a:t>
            </a:r>
          </a:p>
          <a:p>
            <a:pPr lvl="1"/>
            <a:r>
              <a:rPr lang="en-US" dirty="0"/>
              <a:t>Developing a Thorough and Efficient Request for Proposal </a:t>
            </a:r>
          </a:p>
          <a:p>
            <a:r>
              <a:rPr lang="en-US" dirty="0"/>
              <a:t>Reuse Programs</a:t>
            </a:r>
          </a:p>
          <a:p>
            <a:pPr lvl="1"/>
            <a:r>
              <a:rPr lang="en-US" dirty="0"/>
              <a:t>Reduce Waste &amp; Support Your Community with Reuse</a:t>
            </a:r>
          </a:p>
          <a:p>
            <a:pPr lvl="1"/>
            <a:r>
              <a:rPr lang="en-US" dirty="0"/>
              <a:t>HHW Data: A Year in Reuse</a:t>
            </a:r>
          </a:p>
          <a:p>
            <a:pPr lvl="1"/>
            <a:r>
              <a:rPr lang="en-US" dirty="0"/>
              <a:t>Data in the HHW Industry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46304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660400"/>
          </a:xfrm>
        </p:spPr>
        <p:txBody>
          <a:bodyPr/>
          <a:lstStyle/>
          <a:p>
            <a:r>
              <a:rPr lang="en-US" dirty="0"/>
              <a:t>Training/Education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03413" y="838201"/>
            <a:ext cx="9472824" cy="60197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Emergency Preparedness</a:t>
            </a:r>
          </a:p>
          <a:p>
            <a:pPr lvl="1"/>
            <a:r>
              <a:rPr lang="en-US" dirty="0"/>
              <a:t>Chemical Safety &amp; Climate Change Resiliency </a:t>
            </a:r>
          </a:p>
          <a:p>
            <a:pPr lvl="1"/>
            <a:r>
              <a:rPr lang="en-US" dirty="0"/>
              <a:t>Who? What? When?  Questions in Emergency Preparedness</a:t>
            </a:r>
          </a:p>
          <a:p>
            <a:r>
              <a:rPr lang="en-US" dirty="0"/>
              <a:t>Mentoring</a:t>
            </a:r>
          </a:p>
          <a:p>
            <a:pPr lvl="1"/>
            <a:r>
              <a:rPr lang="en-US" dirty="0"/>
              <a:t>Using Peer Mentoring to Enhance Learning</a:t>
            </a:r>
          </a:p>
          <a:p>
            <a:pPr lvl="1"/>
            <a:r>
              <a:rPr lang="en-US" dirty="0"/>
              <a:t>Engaging Millennials to Their Full Potential</a:t>
            </a:r>
          </a:p>
          <a:p>
            <a:pPr lvl="1"/>
            <a:r>
              <a:rPr lang="en-US" dirty="0"/>
              <a:t>NAHMMA Resources for Members and Chapter Leaders</a:t>
            </a:r>
          </a:p>
          <a:p>
            <a:r>
              <a:rPr lang="en-US" dirty="0"/>
              <a:t>Behavior Change (pt1)</a:t>
            </a:r>
          </a:p>
          <a:p>
            <a:pPr lvl="1"/>
            <a:r>
              <a:rPr lang="en-US" dirty="0"/>
              <a:t>Behavior Change Training Workshop: Social Science Tools &amp; Evidence Based Process</a:t>
            </a:r>
          </a:p>
          <a:p>
            <a:r>
              <a:rPr lang="en-US" dirty="0"/>
              <a:t>Behavior Change (pt2)</a:t>
            </a:r>
          </a:p>
          <a:p>
            <a:pPr lvl="1"/>
            <a:r>
              <a:rPr lang="en-US" dirty="0"/>
              <a:t>Behavior Change Training Workshop: Social Science Tools &amp; Evidence based Process</a:t>
            </a:r>
          </a:p>
          <a:p>
            <a:r>
              <a:rPr lang="en-US" dirty="0"/>
              <a:t>Engaging Customer Relations</a:t>
            </a:r>
          </a:p>
          <a:p>
            <a:pPr lvl="1"/>
            <a:r>
              <a:rPr lang="en-US" dirty="0"/>
              <a:t>Great Meetings</a:t>
            </a:r>
          </a:p>
          <a:p>
            <a:pPr lvl="1"/>
            <a:r>
              <a:rPr lang="en-US" dirty="0"/>
              <a:t>Engaging in Difficult Conversations </a:t>
            </a:r>
          </a:p>
          <a:p>
            <a:pPr lvl="1"/>
            <a:r>
              <a:rPr lang="en-US" dirty="0"/>
              <a:t>Great Customer Service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46304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harmacy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armacy design slides.potx" id="{BDD4D5A3-0C20-4887-95F2-BFAB47634035}" vid="{397845B7-7EB0-4CC3-ABEB-6754AD0875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Pharmacy design slides</Template>
  <TotalTime>272</TotalTime>
  <Words>691</Words>
  <Application>Microsoft Office PowerPoint</Application>
  <PresentationFormat>Custom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Euphemia</vt:lpstr>
      <vt:lpstr>Franklin Gothic Book</vt:lpstr>
      <vt:lpstr>Pharmacy design template</vt:lpstr>
      <vt:lpstr>PowerPoint Presentation</vt:lpstr>
      <vt:lpstr>PowerPoint Presentation</vt:lpstr>
      <vt:lpstr>PowerPoint Presentation</vt:lpstr>
      <vt:lpstr>Tours</vt:lpstr>
      <vt:lpstr>Conference Proceedings</vt:lpstr>
      <vt:lpstr>HHW Programs/Operations</vt:lpstr>
      <vt:lpstr>HHW Programs/Operations</vt:lpstr>
      <vt:lpstr>HHW Programs/Operations</vt:lpstr>
      <vt:lpstr>Training/Education</vt:lpstr>
      <vt:lpstr>Toxicity, Chemical Persistence, Environmental Pollution</vt:lpstr>
      <vt:lpstr>Toxicity, Chemical Persistence, Environmental Pollution</vt:lpstr>
      <vt:lpstr>Producer Responsibility </vt:lpstr>
      <vt:lpstr>Producer Responsibility </vt:lpstr>
      <vt:lpstr>HHW Olympics/Golden Bung Awards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Fouks</dc:creator>
  <cp:lastModifiedBy>Bill Fouks</cp:lastModifiedBy>
  <cp:revision>21</cp:revision>
  <cp:lastPrinted>2019-02-04T20:41:07Z</cp:lastPrinted>
  <dcterms:created xsi:type="dcterms:W3CDTF">2019-01-24T18:22:24Z</dcterms:created>
  <dcterms:modified xsi:type="dcterms:W3CDTF">2019-02-04T20:42:56Z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