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Proxima Nova" panose="020B0604020202020204" charset="0"/>
      <p:regular r:id="rId36"/>
      <p:bold r:id="rId37"/>
      <p:italic r:id="rId38"/>
      <p:boldItalic r:id="rId39"/>
    </p:embeddedFont>
    <p:embeddedFont>
      <p:font typeface="Quattrocento Sans" panose="020B0502050000020003" pitchFamily="3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EBimGfcV/ZdP85EKU1rg3CeYQ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Dense minute-by-minute scheduling didn’t allow for errors or slower than planned activity.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 Schedules were based on end-of-mission pace of Skylab 3 crew after acclimation to microgravity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 After a frank discussion, scheduling was adjusted to task-based with flexibility to adjust times. 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 By end of mission, crew exceeded planned goals.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Grumman head of LM development Tom Kelly</a:t>
            </a:r>
            <a:endParaRPr dirty="0"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EECOM John Aaron calls for SCS to Aux to clear problem on Apollo 12 after lighting strikes</a:t>
            </a:r>
            <a:endParaRPr dirty="0"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0388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/>
              <a:t>As with any time management or leadership ideas, mine will not suit everyone, so apply them as best fits your situation and work style.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have no problem admitting it.  I don’t want to spend extra time and effort on a task.  I’m also proud and want my work to be high quality.  Therefore, I look for efficiency and effectiveness in how I approach tasks.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an undergraduate, I quickly learned that pulling all-nighters and rushing deadlines didn’t work for me, so I started to plan and work on projects early to keep up with ongoing work.  Part of that plan was getting a full-night of sleep every day.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Several years later, I was working full-time while attending graduate school, including up to two-hour drives during my doctorate studies. This workload further focused my need to be as time efficient as I could.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From these experiences plus 35 years of work in academia and local government, these ideas grew.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30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0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0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0"/>
          <p:cNvSpPr txBox="1">
            <a:spLocks noGrp="1"/>
          </p:cNvSpPr>
          <p:nvPr>
            <p:ph type="title"/>
          </p:nvPr>
        </p:nvSpPr>
        <p:spPr>
          <a:xfrm rot="5400000">
            <a:off x="4649564" y="2306414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0"/>
          <p:cNvSpPr txBox="1">
            <a:spLocks noGrp="1"/>
          </p:cNvSpPr>
          <p:nvPr>
            <p:ph type="body" idx="1"/>
          </p:nvPr>
        </p:nvSpPr>
        <p:spPr>
          <a:xfrm rot="5400000">
            <a:off x="649064" y="391889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3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6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7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29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uL-_yOOJck?feature=oembed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QIryll8y8?feature=oembed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cYzkyXp0jg?feature=oembe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lobinske@gmail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Lessons From The HHW Front Line</a:t>
            </a:r>
            <a:endParaRPr/>
          </a:p>
        </p:txBody>
      </p:sp>
      <p:sp>
        <p:nvSpPr>
          <p:cNvPr id="106" name="Google Shape;106;p1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TIME MANAGEMENT AND LEADERSHIP CONCEPTS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Do You Really Work Better Under Pressure?</a:t>
            </a:r>
            <a:endParaRPr/>
          </a:p>
        </p:txBody>
      </p:sp>
      <p:sp>
        <p:nvSpPr>
          <p:cNvPr id="165" name="Google Shape;165;p10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620815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Another idea not supported by research.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Start a project early and use all the allotted time.  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Using the full amount of time allows for less rushed thinking and opportunity for the mind to contemplate the subject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Taking your time reduces errors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Having the time to look back over work can find errors to correct.</a:t>
            </a:r>
            <a:endParaRPr dirty="0"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dirty="0"/>
              <a:t> Taking the full amount of time is less stressful.  You can take more breaks and rest.</a:t>
            </a:r>
            <a:endParaRPr dirty="0"/>
          </a:p>
        </p:txBody>
      </p:sp>
      <p:pic>
        <p:nvPicPr>
          <p:cNvPr id="3" name="Picture 2" descr="A picture containing device, gauge&#10;&#10;Description automatically generated">
            <a:extLst>
              <a:ext uri="{FF2B5EF4-FFF2-40B4-BE49-F238E27FC236}">
                <a16:creationId xmlns:a16="http://schemas.microsoft.com/office/drawing/2014/main" id="{B27170B6-2CCE-412A-830A-D4B3C120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342" y="2698812"/>
            <a:ext cx="2038658" cy="20386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Overscheduling</a:t>
            </a:r>
            <a:endParaRPr/>
          </a:p>
        </p:txBody>
      </p:sp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822960" y="1867959"/>
            <a:ext cx="4511041" cy="417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The Skylab 4 mutiny/strike myth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Dense minute-by-minute scheduling based on poor assumptions.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Cleared up by discussion.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By end of mission, crew exceeded planned goals.</a:t>
            </a:r>
            <a:endParaRPr/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9457" y="1867959"/>
            <a:ext cx="2968743" cy="2384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 descr="A picture containing text, outdoor, bla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37074"/>
            <a:ext cx="1069306" cy="1670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Scheduling Procrastination</a:t>
            </a:r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I once heard advice to spend 30 minutes a day building a schedule.  That’s 2.5 hours per work week of not working.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Spending excessive time creating a schedule gives the illusion of productivity while effectively postponing your start.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As much as possible, remain firm with your time commitments.  Regularly rescheduling is another time killer.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Streamline schedules as much as possible.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03E5246-CB79-45EA-9C1B-A3513E19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772" y="5106538"/>
            <a:ext cx="3327516" cy="15251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Wishing Doesn’t Make It So</a:t>
            </a:r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Be realistic in time allotted for tasks and add a buffer for unexpected complications.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Don’t overcommit your time.  No matter how sincere you may be, trying to fit too many hours of work into a limited time is self-defeating.</a:t>
            </a:r>
            <a:endParaRPr/>
          </a:p>
        </p:txBody>
      </p:sp>
      <p:pic>
        <p:nvPicPr>
          <p:cNvPr id="3" name="Picture 2" descr="A close-up of a snail&#10;&#10;Description automatically generated with medium confidence">
            <a:extLst>
              <a:ext uri="{FF2B5EF4-FFF2-40B4-BE49-F238E27FC236}">
                <a16:creationId xmlns:a16="http://schemas.microsoft.com/office/drawing/2014/main" id="{0563BC5B-4CE4-4D82-9C50-88176E8D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79" y="3964094"/>
            <a:ext cx="2794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Delegate</a:t>
            </a:r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You can’t do it all.  Don’t try.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Keeps your schedule under control.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Use your team’s strengths.  Select the optimal staff to cover a given task.  </a:t>
            </a:r>
            <a:endParaRPr/>
          </a:p>
        </p:txBody>
      </p:sp>
      <p:pic>
        <p:nvPicPr>
          <p:cNvPr id="3" name="Picture 2" descr="A picture containing toy, doll, clipart&#10;&#10;Description automatically generated">
            <a:extLst>
              <a:ext uri="{FF2B5EF4-FFF2-40B4-BE49-F238E27FC236}">
                <a16:creationId xmlns:a16="http://schemas.microsoft.com/office/drawing/2014/main" id="{15787B2C-2BD0-4647-AF2F-EAFD62B9F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226" y="3857414"/>
            <a:ext cx="3434733" cy="20105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The Father of Invention</a:t>
            </a:r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“Necessity is the Mother of Invention while laziness is the Father”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Necessity sets and defines the task.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Laziness finds the easiest and most efficient way to accomplish the task</a:t>
            </a:r>
            <a:endParaRPr/>
          </a:p>
        </p:txBody>
      </p:sp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1391822C-FDFA-432E-AB40-C0E2382C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754" y="3617184"/>
            <a:ext cx="3480047" cy="26085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Trust the Team </a:t>
            </a:r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Foster excellence within your team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With excellence established, trust their judgement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Trust goes both ways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Team knowledge is greater than the simple sum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Credit when credit is due.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Support the messenger</a:t>
            </a:r>
            <a:endParaRPr/>
          </a:p>
        </p:txBody>
      </p:sp>
      <p:pic>
        <p:nvPicPr>
          <p:cNvPr id="205" name="Google Shape;20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970" y="3857414"/>
            <a:ext cx="3008290" cy="1896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Trust the Team 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Support the messenger.  Staff should not be afraid to report mistakes.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6096000" y="5638800"/>
            <a:ext cx="28532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the Earth to the Moon: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Episode 4 “Spider”</a:t>
            </a:r>
            <a:endParaRPr/>
          </a:p>
        </p:txBody>
      </p:sp>
      <p:pic>
        <p:nvPicPr>
          <p:cNvPr id="2" name="Online Media 1" title="From the Earth to the Moon - Mistakes Clip">
            <a:hlinkClick r:id="" action="ppaction://media"/>
            <a:extLst>
              <a:ext uri="{FF2B5EF4-FFF2-40B4-BE49-F238E27FC236}">
                <a16:creationId xmlns:a16="http://schemas.microsoft.com/office/drawing/2014/main" id="{4EBCF34D-97E8-4902-8B87-41A126F572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3825" y="2476500"/>
            <a:ext cx="5078175" cy="3808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Trust the Team </a:t>
            </a:r>
            <a:endParaRPr/>
          </a:p>
        </p:txBody>
      </p:sp>
      <p:sp>
        <p:nvSpPr>
          <p:cNvPr id="211" name="Google Shape;211;p1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Support the messenger.  Staff should not be afraid to report mistakes.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6096000" y="5638800"/>
            <a:ext cx="285328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 Is Not An Option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Documentary</a:t>
            </a:r>
            <a:endParaRPr dirty="0"/>
          </a:p>
        </p:txBody>
      </p:sp>
      <p:pic>
        <p:nvPicPr>
          <p:cNvPr id="3" name="Online Media 2" title="SCE to AUX">
            <a:hlinkClick r:id="" action="ppaction://media"/>
            <a:extLst>
              <a:ext uri="{FF2B5EF4-FFF2-40B4-BE49-F238E27FC236}">
                <a16:creationId xmlns:a16="http://schemas.microsoft.com/office/drawing/2014/main" id="{278EFD21-9574-7A7C-4021-5D3575778F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3880" y="2476500"/>
            <a:ext cx="5078120" cy="38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Part of a Bigger Team</a:t>
            </a:r>
            <a:endParaRPr/>
          </a:p>
        </p:txBody>
      </p:sp>
      <p:sp>
        <p:nvSpPr>
          <p:cNvPr id="219" name="Google Shape;219;p1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NAHMMA is a team and a family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Network with your peers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Training to fit HHW and SQG needs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20" name="Google Shape;220;p18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505" y="3257694"/>
            <a:ext cx="7046990" cy="272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13" name="Google Shape;113;p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Effective time management at the front end of a project or workday keeps you ahead of the workload and stress.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 Efficient time management supports leadership by allowing more flexibility and creativity.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None/>
            </a:pPr>
            <a:endParaRPr sz="36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Thinking Inside the Box</a:t>
            </a:r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The Outside the Box cliché is too often used to justify uninformed or misinformed ideas that don’t match the confines of the problem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The original concept was to avoid self-imposed limits</a:t>
            </a:r>
            <a:endParaRPr/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3089" y="141309"/>
            <a:ext cx="1457951" cy="13954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 txBox="1"/>
          <p:nvPr/>
        </p:nvSpPr>
        <p:spPr>
          <a:xfrm>
            <a:off x="4587789" y="6004231"/>
            <a:ext cx="3470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Apollo 13, Imagine Entertainment</a:t>
            </a:r>
            <a:endParaRPr/>
          </a:p>
        </p:txBody>
      </p:sp>
      <p:sp>
        <p:nvSpPr>
          <p:cNvPr id="230" name="Google Shape;230;p19"/>
          <p:cNvSpPr txBox="1"/>
          <p:nvPr/>
        </p:nvSpPr>
        <p:spPr>
          <a:xfrm>
            <a:off x="7543800" y="5869094"/>
            <a:ext cx="1066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Apollo 13</a:t>
            </a:r>
            <a:endParaRPr/>
          </a:p>
        </p:txBody>
      </p:sp>
      <p:pic>
        <p:nvPicPr>
          <p:cNvPr id="2" name="Online Media 1" title="Fit This Into the Hole for This using Nothing but that...">
            <a:hlinkClick r:id="" action="ppaction://media"/>
            <a:extLst>
              <a:ext uri="{FF2B5EF4-FFF2-40B4-BE49-F238E27FC236}">
                <a16:creationId xmlns:a16="http://schemas.microsoft.com/office/drawing/2014/main" id="{78DA80DA-25D1-4F5F-B60D-5F2B6383D9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47319" y="3009016"/>
            <a:ext cx="5715770" cy="3229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Thinking Inside the Box</a:t>
            </a:r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 Creativity involves developing a solution using the options available.  The items inside the box.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None/>
            </a:pPr>
            <a:endParaRPr/>
          </a:p>
        </p:txBody>
      </p:sp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3089" y="141309"/>
            <a:ext cx="1457951" cy="139541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0"/>
          <p:cNvSpPr txBox="1"/>
          <p:nvPr/>
        </p:nvSpPr>
        <p:spPr>
          <a:xfrm>
            <a:off x="4587789" y="6004231"/>
            <a:ext cx="34708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Apollo 13, Imagine Entertainment</a:t>
            </a:r>
            <a:endParaRPr/>
          </a:p>
        </p:txBody>
      </p:sp>
      <p:sp>
        <p:nvSpPr>
          <p:cNvPr id="239" name="Google Shape;239;p20"/>
          <p:cNvSpPr txBox="1"/>
          <p:nvPr/>
        </p:nvSpPr>
        <p:spPr>
          <a:xfrm>
            <a:off x="7124766" y="5869094"/>
            <a:ext cx="16301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>
                <a:solidFill>
                  <a:srgbClr val="212124"/>
                </a:solidFill>
                <a:latin typeface="Proxima Nova"/>
                <a:ea typeface="Proxima Nova"/>
                <a:cs typeface="Proxima Nova"/>
                <a:sym typeface="Proxima Nova"/>
              </a:rPr>
              <a:t>AS13-62-8930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0" descr="A picture containing indoor, toilet, bathroo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8257" y="2543655"/>
            <a:ext cx="3758249" cy="373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Confirmation Bias</a:t>
            </a:r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Confirmation Bias: </a:t>
            </a:r>
            <a:r>
              <a:rPr lang="en-US" sz="2400" b="0" i="0">
                <a:solidFill>
                  <a:srgbClr val="202124"/>
                </a:solidFill>
              </a:rPr>
              <a:t>the bias of considering new evidence as confirmation of one’s concepts while ignoring contradictory </a:t>
            </a:r>
            <a:r>
              <a:rPr lang="en-US" sz="2400">
                <a:solidFill>
                  <a:srgbClr val="202124"/>
                </a:solidFill>
              </a:rPr>
              <a:t>evidence.</a:t>
            </a:r>
            <a:endParaRPr sz="2000" b="0" i="0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2AD481-EB96-48B9-A765-1927A04E9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23" y="3029689"/>
            <a:ext cx="5549710" cy="308702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16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Survivorship Bias</a:t>
            </a:r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body" idx="1"/>
          </p:nvPr>
        </p:nvSpPr>
        <p:spPr>
          <a:xfrm>
            <a:off x="3722984" y="1905000"/>
            <a:ext cx="466344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Survivorship Bias: the bias of recognizing those the made it past a selection event or process while ignoring those that didn’t.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pic>
        <p:nvPicPr>
          <p:cNvPr id="253" name="Google Shape;253;p2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87" y="1905000"/>
            <a:ext cx="2782592" cy="41519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2"/>
          <p:cNvSpPr txBox="1"/>
          <p:nvPr/>
        </p:nvSpPr>
        <p:spPr>
          <a:xfrm>
            <a:off x="3294236" y="5410612"/>
            <a:ext cx="27825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XKCD</a:t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Commons license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Sunk Cost Error</a:t>
            </a:r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Sunk Cost Error:  the tendency to continue with a project because of the resources already invested, even if the benefits will not recover those costs.</a:t>
            </a:r>
            <a:endParaRPr/>
          </a:p>
        </p:txBody>
      </p:sp>
      <p:pic>
        <p:nvPicPr>
          <p:cNvPr id="3" name="Picture 2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3EB92B14-68B2-441C-BA8D-04EDA403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1" y="3071140"/>
            <a:ext cx="5166804" cy="29063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Stay Involved</a:t>
            </a:r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b="0" i="0">
                <a:solidFill>
                  <a:srgbClr val="0505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"The technical people must keep their hands dirty and actively work on in-house projects selected specifically for the purpose of updating their knowledge and increasing their competence."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0" i="0">
                <a:solidFill>
                  <a:srgbClr val="05050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-Werhner Von Braun</a:t>
            </a: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3" name="Picture 2" descr="A picture containing indoor, rocket&#10;&#10;Description automatically generated">
            <a:extLst>
              <a:ext uri="{FF2B5EF4-FFF2-40B4-BE49-F238E27FC236}">
                <a16:creationId xmlns:a16="http://schemas.microsoft.com/office/drawing/2014/main" id="{27B8C8AA-5E87-4919-8D84-A2563C5D6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139" y="3429000"/>
            <a:ext cx="3616847" cy="27477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Try New Ideas</a:t>
            </a:r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Whether original or from another source, give new ideas a trial.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Honestly assess trials.  Don’t be afraid to discontinue those that don’t work.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Don’t automatically discount staff ideas.  Give them credit when they work.</a:t>
            </a:r>
            <a:endParaRPr/>
          </a:p>
        </p:txBody>
      </p:sp>
      <p:pic>
        <p:nvPicPr>
          <p:cNvPr id="273" name="Google Shape;2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213" y="3497363"/>
            <a:ext cx="19335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Fresh SOPs</a:t>
            </a:r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Keep your SOP manuals up to date. 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Should be written by someone who does the work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SOPs are a great way to make regulatory compliance automatic</a:t>
            </a:r>
            <a:endParaRPr/>
          </a:p>
        </p:txBody>
      </p:sp>
      <p:pic>
        <p:nvPicPr>
          <p:cNvPr id="280" name="Google Shape;2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1750" y="3353750"/>
            <a:ext cx="2317575" cy="29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Tough and Competent</a:t>
            </a:r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/>
              <a:t>From an address Flight Director Gene Kranz said to his team following the death of three astronauts in the Apollo 1 fire.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 </a:t>
            </a:r>
            <a:r>
              <a:rPr lang="en-US" sz="2800" i="1"/>
              <a:t>Tough</a:t>
            </a:r>
            <a:r>
              <a:rPr lang="en-US" sz="2800"/>
              <a:t> means we are forever accountable for what we do or what we fail to do. </a:t>
            </a:r>
            <a:endParaRPr/>
          </a:p>
          <a:p>
            <a:pPr marL="91440" lvl="0" indent="-1778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 </a:t>
            </a:r>
            <a:r>
              <a:rPr lang="en-US" sz="2800" i="1"/>
              <a:t>Competent</a:t>
            </a:r>
            <a:r>
              <a:rPr lang="en-US" sz="2800"/>
              <a:t> means we will never take anything for granted. </a:t>
            </a:r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2350" y="78125"/>
            <a:ext cx="2026001" cy="15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Questions?</a:t>
            </a:r>
            <a:endParaRPr/>
          </a:p>
        </p:txBody>
      </p:sp>
      <p:grpSp>
        <p:nvGrpSpPr>
          <p:cNvPr id="293" name="Google Shape;293;p28"/>
          <p:cNvGrpSpPr/>
          <p:nvPr/>
        </p:nvGrpSpPr>
        <p:grpSpPr>
          <a:xfrm>
            <a:off x="823642" y="2794718"/>
            <a:ext cx="7541958" cy="2393673"/>
            <a:chOff x="920" y="696203"/>
            <a:chExt cx="7541958" cy="2393673"/>
          </a:xfrm>
        </p:grpSpPr>
        <p:sp>
          <p:nvSpPr>
            <p:cNvPr id="294" name="Google Shape;294;p28"/>
            <p:cNvSpPr/>
            <p:nvPr/>
          </p:nvSpPr>
          <p:spPr>
            <a:xfrm>
              <a:off x="920" y="696203"/>
              <a:ext cx="3232267" cy="2052490"/>
            </a:xfrm>
            <a:prstGeom prst="roundRect">
              <a:avLst>
                <a:gd name="adj" fmla="val 10000"/>
              </a:avLst>
            </a:prstGeom>
            <a:solidFill>
              <a:srgbClr val="98CB3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360061" y="1037386"/>
              <a:ext cx="3232267" cy="205249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98CB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 txBox="1"/>
            <p:nvPr/>
          </p:nvSpPr>
          <p:spPr>
            <a:xfrm>
              <a:off x="420176" y="1097501"/>
              <a:ext cx="3112037" cy="193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Richard Lobinske</a:t>
              </a:r>
              <a:br>
                <a:rPr lang="en-US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400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rlobinske@gmail.com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951470" y="696203"/>
              <a:ext cx="3232267" cy="2052490"/>
            </a:xfrm>
            <a:prstGeom prst="roundRect">
              <a:avLst>
                <a:gd name="adj" fmla="val 10000"/>
              </a:avLst>
            </a:prstGeom>
            <a:solidFill>
              <a:srgbClr val="98CB3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310611" y="1037386"/>
              <a:ext cx="3232267" cy="205249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98CB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 txBox="1"/>
            <p:nvPr/>
          </p:nvSpPr>
          <p:spPr>
            <a:xfrm>
              <a:off x="4370726" y="1097501"/>
              <a:ext cx="3112037" cy="19322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850-284-2054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I’m Lazy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21" name="Google Shape;121;p3" descr="A cat lying on its back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7999" y="1905000"/>
            <a:ext cx="3190875" cy="42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Good Habits</a:t>
            </a:r>
            <a:endParaRPr/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Learn and reinforce good habits within yourself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Good habits make keeping up with tasks easier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Good habits require less mental effort to remember the task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Reward yourself for your good habits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Do the Small Things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If a new task takes a short time, say less than 5 minutes, do it right away. 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Small tasks can accumulate to a large, intimidating compilation that becomes more difficult to start or complete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Make completing regular small tasks one of your good habits. 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Small tasks are a good, productive break when you need time away from a large task.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Emails: Read, Reply, File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/>
              <a:t>When you sit down to check emails, create the following habits.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Read or delete every unopened email.  If an email is unopened after a week, delete it because it is a low or zero priority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Reply to each email that requires it.  A one-word or brief answer is often sufficient. 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File or delete every email to an appropriate subject folder.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Don’t keep your email open all the time.  Check email at discrete times for that activity.  Don’t allow email notifications to disrupt other work.</a:t>
            </a:r>
            <a:endParaRPr/>
          </a:p>
        </p:txBody>
      </p:sp>
      <p:pic>
        <p:nvPicPr>
          <p:cNvPr id="140" name="Google Shape;14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825" y="4929804"/>
            <a:ext cx="3276048" cy="159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Single-Tasking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Research is clear that humans don’t truly multi-task.  We rapid-switch between tasks.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Multi-tasking ends up being less effective and efficient because “gear changing” between tasks takes time and interrupts creative thinking.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Close inactive tabs on computers.  57 open tabs isn’t efficiency, it is distraction.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Concentrate on one task at a time.  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Take breaks at good stopping points.  Close and move to another, small task.</a:t>
            </a:r>
            <a:endParaRPr/>
          </a:p>
          <a:p>
            <a:pPr marL="9144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Take breaks when stalled.  Come back with a fresh mind later.</a:t>
            </a:r>
            <a:endParaRPr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7BE874-88EF-4731-8520-8CC4B63E8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437" y="116923"/>
            <a:ext cx="3173324" cy="1555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Do Not Disturb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</a:t>
            </a:r>
            <a:r>
              <a:rPr lang="en-US" sz="2400"/>
              <a:t>Set limits so that you can work uninterrupted.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Mute phone and email notifications.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Use a sign on your office door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Enforce the limits.  </a:t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2970175" y="3937200"/>
            <a:ext cx="2861700" cy="20823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</a:rPr>
              <a:t>DO NOT</a:t>
            </a:r>
            <a:endParaRPr sz="4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1"/>
                </a:solidFill>
              </a:rPr>
              <a:t>DISTURB</a:t>
            </a:r>
            <a:endParaRPr sz="4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/>
              <a:t>Take a Break</a:t>
            </a: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 </a:t>
            </a:r>
            <a:r>
              <a:rPr lang="en-US" sz="2400"/>
              <a:t>Fatigue is a creativity and efficiency killer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Regular breaks of just a few minutes enhances work-flow.  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Regular short breaks improves morale and reduces stress.  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Breaks can be recreational or shifting to another task. 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Avoid working during meals.  </a:t>
            </a: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 Don’t use breaks as a procrastination tool.</a:t>
            </a:r>
            <a:endParaRPr/>
          </a:p>
        </p:txBody>
      </p:sp>
      <p:pic>
        <p:nvPicPr>
          <p:cNvPr id="3" name="Picture 2" descr="A picture containing indoor, black, mammal, white&#10;&#10;Description automatically generated">
            <a:extLst>
              <a:ext uri="{FF2B5EF4-FFF2-40B4-BE49-F238E27FC236}">
                <a16:creationId xmlns:a16="http://schemas.microsoft.com/office/drawing/2014/main" id="{558E8C50-17C8-41C2-A971-F21ADD2AC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643" y="3687930"/>
            <a:ext cx="1944901" cy="25922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F749A7366CEB438930F02478682152" ma:contentTypeVersion="18" ma:contentTypeDescription="Create a new document." ma:contentTypeScope="" ma:versionID="077e4d0fed3f5d0eb43232c760f7afd4">
  <xsd:schema xmlns:xsd="http://www.w3.org/2001/XMLSchema" xmlns:xs="http://www.w3.org/2001/XMLSchema" xmlns:p="http://schemas.microsoft.com/office/2006/metadata/properties" xmlns:ns2="135b7a28-b159-47fd-89f5-6056ccacad9c" xmlns:ns3="e85343ea-f6f6-42ba-987a-5cad094f1382" targetNamespace="http://schemas.microsoft.com/office/2006/metadata/properties" ma:root="true" ma:fieldsID="59fbcb4c5a8996d98098ef6a134d0c8a" ns2:_="" ns3:_="">
    <xsd:import namespace="135b7a28-b159-47fd-89f5-6056ccacad9c"/>
    <xsd:import namespace="e85343ea-f6f6-42ba-987a-5cad094f138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b7a28-b159-47fd-89f5-6056ccacad9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3462d97-83d2-4651-8e51-e6a7fbfdbfaa}" ma:internalName="TaxCatchAll" ma:showField="CatchAllData" ma:web="135b7a28-b159-47fd-89f5-6056ccacad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343ea-f6f6-42ba-987a-5cad094f1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24760c8-e3a3-428b-8d17-1aac727687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7E219F-5338-4BB8-A5FB-3D96BFD29FCA}"/>
</file>

<file path=customXml/itemProps2.xml><?xml version="1.0" encoding="utf-8"?>
<ds:datastoreItem xmlns:ds="http://schemas.openxmlformats.org/officeDocument/2006/customXml" ds:itemID="{8DE41A5F-9EAC-49E9-8E40-17E6090D6C73}"/>
</file>

<file path=customXml/itemProps3.xml><?xml version="1.0" encoding="utf-8"?>
<ds:datastoreItem xmlns:ds="http://schemas.openxmlformats.org/officeDocument/2006/customXml" ds:itemID="{4928276F-A4CD-43C0-A725-5150C896CB4A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1481</Words>
  <Application>Microsoft Office PowerPoint</Application>
  <PresentationFormat>On-screen Show (4:3)</PresentationFormat>
  <Paragraphs>139</Paragraphs>
  <Slides>29</Slides>
  <Notes>29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Proxima Nova</vt:lpstr>
      <vt:lpstr>Arial</vt:lpstr>
      <vt:lpstr>Calibri</vt:lpstr>
      <vt:lpstr>Quattrocento Sans</vt:lpstr>
      <vt:lpstr>Roboto</vt:lpstr>
      <vt:lpstr>Retrospect</vt:lpstr>
      <vt:lpstr>Lessons From The HHW Front Line</vt:lpstr>
      <vt:lpstr>Introduction</vt:lpstr>
      <vt:lpstr>I’m Lazy</vt:lpstr>
      <vt:lpstr>Good Habits</vt:lpstr>
      <vt:lpstr>Do the Small Things</vt:lpstr>
      <vt:lpstr>Emails: Read, Reply, File</vt:lpstr>
      <vt:lpstr>Single-Tasking</vt:lpstr>
      <vt:lpstr>Do Not Disturb</vt:lpstr>
      <vt:lpstr>Take a Break</vt:lpstr>
      <vt:lpstr>Do You Really Work Better Under Pressure?</vt:lpstr>
      <vt:lpstr>Overscheduling</vt:lpstr>
      <vt:lpstr>Scheduling Procrastination</vt:lpstr>
      <vt:lpstr>Wishing Doesn’t Make It So</vt:lpstr>
      <vt:lpstr>Delegate</vt:lpstr>
      <vt:lpstr>The Father of Invention</vt:lpstr>
      <vt:lpstr>Trust the Team </vt:lpstr>
      <vt:lpstr>Trust the Team </vt:lpstr>
      <vt:lpstr>Trust the Team </vt:lpstr>
      <vt:lpstr>Part of a Bigger Team</vt:lpstr>
      <vt:lpstr>Thinking Inside the Box</vt:lpstr>
      <vt:lpstr>Thinking Inside the Box</vt:lpstr>
      <vt:lpstr>Confirmation Bias</vt:lpstr>
      <vt:lpstr>Survivorship Bias</vt:lpstr>
      <vt:lpstr>Sunk Cost Error</vt:lpstr>
      <vt:lpstr>Stay Involved</vt:lpstr>
      <vt:lpstr>Try New Ideas</vt:lpstr>
      <vt:lpstr>Fresh SOPs</vt:lpstr>
      <vt:lpstr>Tough and Competent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The HHW Front Line</dc:title>
  <dc:creator>User</dc:creator>
  <cp:lastModifiedBy>Richard Lobinske</cp:lastModifiedBy>
  <cp:revision>7</cp:revision>
  <dcterms:created xsi:type="dcterms:W3CDTF">2015-08-21T14:25:11Z</dcterms:created>
  <dcterms:modified xsi:type="dcterms:W3CDTF">2023-05-09T22:23:30Z</dcterms:modified>
</cp:coreProperties>
</file>