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9" r:id="rId24"/>
    <p:sldId id="280" r:id="rId25"/>
    <p:sldId id="281" r:id="rId26"/>
    <p:sldId id="282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9401-41B7-4EC7-8A37-F3570D77C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3AAF8-1F42-4EE8-837E-989A52A23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8C6E-E46D-45F7-9D1A-5A61D2E6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E7EC-F3A8-4463-9E39-2BC4C702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DAEB-8604-4E9C-99F5-533B444F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CEEA-6C08-4F19-B65F-61A38BB5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9194A-0EA6-40B8-BC60-FA3E4A26E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95461-B810-4CCF-B29D-25051568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9F62-4B0D-4680-93E7-E0E6700D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168B-6ADE-4B17-B7B2-918E36B2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1D4A7-8324-4EEE-881C-0CBA0F0DC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22183-6146-443A-A229-CFB4ABC1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9A8C-1A67-4577-BB48-55006E96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83CFD-AA88-45C6-A9A1-DD5C9D4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F452B-DF8D-4AAB-9B72-DCD93350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72EF-BC0B-4978-8584-C025771C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06E7-F89C-4E3B-B5C8-BBBE43F2C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37DC-2B36-4A3B-AD9D-FEC61BC3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6B99-18E7-4336-A814-924D6950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F909C-F003-4E15-BEB8-BA44089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90A7-0CC4-45E0-9EEB-A08BCC34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C521-65F3-4270-8EDE-7AD4E3749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D6DF7-A686-4F8B-A8BF-A4F3E27E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FC0BA-8DEF-4698-A97C-D4C9D898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9AF0-C310-4FD9-B4F2-7FD61E39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1F8A-F254-4CFD-95C3-4B75FC31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261E-D378-47A8-8A4D-460E73055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4A91A-D8A0-454A-A864-72044E99D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9E1AC-FA25-4391-9CFE-3EE9BB1A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6D5D8-80C5-495E-9892-76068C81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1306-A93E-458C-9376-C6625003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9912-2A22-4816-8F33-B5A33311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BD5FA-9FDD-4D07-90F3-56E269148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7BD18-D123-411E-A79F-6D70FFF9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130DE-B25F-4324-981C-5DC622206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703A6-8551-4222-9CF1-34E3B3543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499E2-19D5-44D5-B885-67749968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FBBE1-F4D3-46B7-94BA-A850FC67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3A651-A29C-43B3-8362-DBC9408A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45D8-5145-4DB0-A4B3-F26EC19F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45E7-601C-47E7-8A11-A72BC144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9586C-1ABD-41AB-9EDA-459DD537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BEAF-B1AE-4A55-921C-052EA340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F10F8-6852-4F5B-80DE-FCE6BA73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95F008-1E48-4845-99D4-14D7DA7B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6FAA1-F01B-4E7A-92F1-16B21A7E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739C-EA80-4736-807D-B07C127D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362E-DFF1-46E7-AEC3-CC2088FA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0C5D-D8F3-4568-94E6-0850690AB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B3753-9E8A-4ED8-A36A-97A93BA8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20012-B8CF-4773-9937-7533C174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33847-3D09-4671-B3E0-8C5413AB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D064-E7F4-40CD-88BA-7F3B5FA3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DE29F-E677-46B3-A885-582F36BF3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49893-A00E-430B-AA6A-1162B3E07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8BBE7-ABD7-432E-BC2F-65551B12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42C34-D4C5-4254-B3B5-A285598B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64FFD-29AC-4338-93AF-FAD86A66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A38F6-F310-40D4-A825-3760C812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55D51-1140-459F-8066-1C044F13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D829-6535-485A-ABE3-F4E2135EA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A2EA-2EF8-4E11-8396-9669D8F0D57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C7DF-B374-4F23-9565-5AC5B79E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60E5-F907-4203-8A79-1338DCEFC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1F4C-6821-4082-A85A-7D936198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aloosafl.com/" TargetMode="External"/><Relationship Id="rId2" Type="http://schemas.openxmlformats.org/officeDocument/2006/relationships/hyperlink" Target="mailto:jreece@myokaloos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0936-44E2-48A8-8931-9EAE7356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“Funding Rural and Small County HHW Collections Where Permanent Programs Do Not Exist”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48BBF-10C5-47E7-8C81-35A4B3F5D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Hazardous Waste Collection Center Grant </a:t>
            </a:r>
            <a:r>
              <a:rPr lang="en-US" sz="3200" dirty="0"/>
              <a:t>- Up to $100,000 per county, for constructing one or more safe, secure, operational hazardous waste collection centers.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Cooperative Collection Center Arrangement Grant </a:t>
            </a:r>
            <a:r>
              <a:rPr lang="en-US" sz="3200" dirty="0"/>
              <a:t>- Up to $35,000 per grant, to reimburse 75% (with a $25,000 limit) of a smaller county's collection event. The “host county”, experienced in hazardous waste collections, is reimbursed up to $10,000 for assisting the “neighboring county” in holding its collection.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CE777-52A6-4747-902B-77D100757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04" y="812372"/>
            <a:ext cx="8053431" cy="54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8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E895F-48A9-4B97-A02E-E80289F6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14" y="510212"/>
            <a:ext cx="7935985" cy="5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92C03-1767-46E4-88A9-EEC7E562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44" y="494950"/>
            <a:ext cx="9375243" cy="60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D79E2-FF98-4B68-9CA4-F400C463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29" y="384312"/>
            <a:ext cx="8330268" cy="60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8EB72-44DE-46E5-A189-DC39E9DD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42" y="500175"/>
            <a:ext cx="8732939" cy="5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9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66523-2B4B-44F3-B80B-3934A6B3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92" y="403197"/>
            <a:ext cx="8115624" cy="60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1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3549D-1CF4-4615-B9AE-32F27E7E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24" y="545284"/>
            <a:ext cx="7975933" cy="59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0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52CD2-146A-4871-B352-31EE05F6A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16" y="556375"/>
            <a:ext cx="7961152" cy="58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77080-14C9-4582-84C0-EB6162CC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3" y="478173"/>
            <a:ext cx="8224758" cy="57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DDE6D-B752-4131-B2B1-DA47C92E46C0}"/>
              </a:ext>
            </a:extLst>
          </p:cNvPr>
          <p:cNvSpPr/>
          <p:nvPr/>
        </p:nvSpPr>
        <p:spPr>
          <a:xfrm>
            <a:off x="529904" y="1560353"/>
            <a:ext cx="111321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b="1" dirty="0"/>
              <a:t>6.    Event Shutdown</a:t>
            </a:r>
          </a:p>
          <a:p>
            <a:r>
              <a:rPr lang="en-US" sz="3200" b="1" dirty="0"/>
              <a:t>	a.    Local entity responsible for interfacing with locals after 	        closure</a:t>
            </a:r>
          </a:p>
          <a:p>
            <a:r>
              <a:rPr lang="en-US" sz="3200" b="1" dirty="0"/>
              <a:t>	b.    Site is cleared</a:t>
            </a:r>
          </a:p>
        </p:txBody>
      </p:sp>
    </p:spTree>
    <p:extLst>
      <p:ext uri="{BB962C8B-B14F-4D97-AF65-F5344CB8AC3E}">
        <p14:creationId xmlns:p14="http://schemas.microsoft.com/office/powerpoint/2010/main" val="20269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8F498-82AD-4BEC-B48D-C4F4D9F4CADA}"/>
              </a:ext>
            </a:extLst>
          </p:cNvPr>
          <p:cNvSpPr/>
          <p:nvPr/>
        </p:nvSpPr>
        <p:spPr>
          <a:xfrm>
            <a:off x="3048000" y="1967062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4818E-7624-46E4-A523-B15451F89E38}"/>
              </a:ext>
            </a:extLst>
          </p:cNvPr>
          <p:cNvSpPr/>
          <p:nvPr/>
        </p:nvSpPr>
        <p:spPr>
          <a:xfrm>
            <a:off x="1149291" y="1104177"/>
            <a:ext cx="84812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i="0" u="none" strike="noStrike" baseline="0" dirty="0">
                <a:latin typeface="Calibri" panose="020F0502020204030204" pitchFamily="34" charset="0"/>
              </a:rPr>
              <a:t> Application Process (can operate off of the Host’s EPA ID Number)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Interlocal Agreement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Application to participate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Approval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Issuance of Grant draft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b="1" i="0" u="none" strike="noStrike" baseline="0" dirty="0">
                <a:latin typeface="Calibri" panose="020F0502020204030204" pitchFamily="34" charset="0"/>
              </a:rPr>
              <a:t>Draft review and submission</a:t>
            </a:r>
          </a:p>
          <a:p>
            <a:r>
              <a:rPr lang="en-US" sz="3200" b="1" i="0" u="none" strike="noStrike" baseline="0" dirty="0">
                <a:latin typeface="Calibri" panose="020F0502020204030204" pitchFamily="34" charset="0"/>
              </a:rPr>
              <a:t>	iii. Issuance of final FDEP Grant Agreement</a:t>
            </a:r>
          </a:p>
        </p:txBody>
      </p:sp>
    </p:spTree>
    <p:extLst>
      <p:ext uri="{BB962C8B-B14F-4D97-AF65-F5344CB8AC3E}">
        <p14:creationId xmlns:p14="http://schemas.microsoft.com/office/powerpoint/2010/main" val="258711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4B2235-2A3E-47FC-9200-5ECC2DE5CEA3}"/>
              </a:ext>
            </a:extLst>
          </p:cNvPr>
          <p:cNvSpPr/>
          <p:nvPr/>
        </p:nvSpPr>
        <p:spPr>
          <a:xfrm>
            <a:off x="682304" y="43458"/>
            <a:ext cx="1102033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3200" b="1" dirty="0"/>
              <a:t>7.    Payment Process</a:t>
            </a:r>
          </a:p>
          <a:p>
            <a:r>
              <a:rPr lang="en-US" sz="3200" b="1" dirty="0"/>
              <a:t>	a.    Receive invoices from various vendors and remit 		       payment</a:t>
            </a:r>
          </a:p>
          <a:p>
            <a:r>
              <a:rPr lang="en-US" sz="3200" b="1" dirty="0"/>
              <a:t>	b.    Receives statistics from local jurisdiction</a:t>
            </a:r>
          </a:p>
          <a:p>
            <a:r>
              <a:rPr lang="en-US" sz="3200" b="1" dirty="0"/>
              <a:t>		i.    Customer count</a:t>
            </a:r>
          </a:p>
          <a:p>
            <a:r>
              <a:rPr lang="en-US" sz="3200" b="1" dirty="0"/>
              <a:t>		ii.    Volume of materials processed by local 			        jurisdiction</a:t>
            </a:r>
          </a:p>
          <a:p>
            <a:r>
              <a:rPr lang="en-US" sz="3200" b="1" dirty="0"/>
              <a:t>			1.    Sharps</a:t>
            </a:r>
          </a:p>
          <a:p>
            <a:r>
              <a:rPr lang="en-US" sz="3200" b="1" dirty="0"/>
              <a:t>			2.    Batteries</a:t>
            </a:r>
          </a:p>
          <a:p>
            <a:r>
              <a:rPr lang="en-US" sz="3200" b="1" dirty="0"/>
              <a:t>			3.    Cylinders/Fire Extinguishers</a:t>
            </a:r>
          </a:p>
          <a:p>
            <a:r>
              <a:rPr lang="en-US" sz="3200" b="1" dirty="0"/>
              <a:t>			4.    Fluorescent Lamps</a:t>
            </a:r>
          </a:p>
          <a:p>
            <a:r>
              <a:rPr lang="en-US" sz="3200" b="1" dirty="0"/>
              <a:t>			5.    Electronics</a:t>
            </a:r>
          </a:p>
        </p:txBody>
      </p:sp>
    </p:spTree>
    <p:extLst>
      <p:ext uri="{BB962C8B-B14F-4D97-AF65-F5344CB8AC3E}">
        <p14:creationId xmlns:p14="http://schemas.microsoft.com/office/powerpoint/2010/main" val="51654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EF423-1794-428D-B860-27F8D5E0D6F0}"/>
              </a:ext>
            </a:extLst>
          </p:cNvPr>
          <p:cNvSpPr/>
          <p:nvPr/>
        </p:nvSpPr>
        <p:spPr>
          <a:xfrm>
            <a:off x="595618" y="100668"/>
            <a:ext cx="113083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r>
              <a:rPr lang="en-US" sz="3200" b="1" dirty="0"/>
              <a:t>8.    Reimbursement Request</a:t>
            </a:r>
          </a:p>
          <a:p>
            <a:r>
              <a:rPr lang="en-US" sz="3200" b="1" dirty="0"/>
              <a:t>	a.    Document all costs</a:t>
            </a:r>
          </a:p>
          <a:p>
            <a:r>
              <a:rPr lang="en-US" sz="3200" b="1" dirty="0"/>
              <a:t>	b.    Prepare report forms</a:t>
            </a:r>
          </a:p>
          <a:p>
            <a:r>
              <a:rPr lang="en-US" sz="3200" b="1" dirty="0"/>
              <a:t>		i.    Event Data Summary</a:t>
            </a:r>
          </a:p>
          <a:p>
            <a:r>
              <a:rPr lang="en-US" sz="3200" b="1" dirty="0"/>
              <a:t>		ii.    Event Cost Summary</a:t>
            </a:r>
          </a:p>
          <a:p>
            <a:pPr marL="2400300" lvl="4" indent="-571500">
              <a:buAutoNum type="romanLcPeriod" startAt="3"/>
            </a:pPr>
            <a:r>
              <a:rPr lang="en-US" sz="3200" b="1" dirty="0"/>
              <a:t>Summary of Expenditures w/ invoices </a:t>
            </a:r>
          </a:p>
          <a:p>
            <a:pPr lvl="1"/>
            <a:r>
              <a:rPr lang="en-US" sz="3200" b="1" dirty="0"/>
              <a:t>		iv.    FDEP Payment Request Summary Form</a:t>
            </a:r>
          </a:p>
          <a:p>
            <a:r>
              <a:rPr lang="en-US" sz="3200" b="1" dirty="0"/>
              <a:t>	c.    Bill local jurisdiction for their share of cost</a:t>
            </a:r>
          </a:p>
          <a:p>
            <a:r>
              <a:rPr lang="en-US" sz="3200" b="1" dirty="0"/>
              <a:t>	d.    Compile grant forms and support documentation</a:t>
            </a:r>
          </a:p>
          <a:p>
            <a:r>
              <a:rPr lang="en-US" sz="3200" b="1" dirty="0"/>
              <a:t>	e.    Bill FDEP for the cost of the mobile collection event</a:t>
            </a:r>
          </a:p>
          <a:p>
            <a:r>
              <a:rPr lang="en-US" sz="3200" b="1" dirty="0"/>
              <a:t>	f.     Receive reimbursement from local government/FDEP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018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977E2F-34F7-4B4D-A9AF-2E82FC72F7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90768"/>
              </p:ext>
            </p:extLst>
          </p:nvPr>
        </p:nvGraphicFramePr>
        <p:xfrm>
          <a:off x="3221372" y="98425"/>
          <a:ext cx="5394122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Document" r:id="rId3" imgW="5956042" imgH="8029984" progId="Word.Document.8">
                  <p:embed/>
                </p:oleObj>
              </mc:Choice>
              <mc:Fallback>
                <p:oleObj name="Document" r:id="rId3" imgW="5956042" imgH="802998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1372" y="98425"/>
                        <a:ext cx="5394122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80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F9BEDB1-7569-4675-82C9-D9926872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86388"/>
              </p:ext>
            </p:extLst>
          </p:nvPr>
        </p:nvGraphicFramePr>
        <p:xfrm>
          <a:off x="1113493" y="214312"/>
          <a:ext cx="9656763" cy="66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3" imgW="9656064" imgH="6643999" progId="Word.Document.8">
                  <p:embed/>
                </p:oleObj>
              </mc:Choice>
              <mc:Fallback>
                <p:oleObj name="Document" r:id="rId3" imgW="9656064" imgH="66439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493" y="214312"/>
                        <a:ext cx="9656763" cy="664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40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082388-CEF0-4804-A25B-AF0E23FA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93" y="644820"/>
            <a:ext cx="9657588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4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485BBC-860F-4EA4-88A0-068007ADB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90040"/>
              </p:ext>
            </p:extLst>
          </p:nvPr>
        </p:nvGraphicFramePr>
        <p:xfrm>
          <a:off x="3196206" y="0"/>
          <a:ext cx="5536733" cy="68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6655904" imgH="9196817" progId="Word.Document.12">
                  <p:embed/>
                </p:oleObj>
              </mc:Choice>
              <mc:Fallback>
                <p:oleObj name="Document" r:id="rId3" imgW="6655904" imgH="9196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6206" y="0"/>
                        <a:ext cx="5536733" cy="68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25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D77AD-7D28-4920-A19A-90E01743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28" y="2511171"/>
            <a:ext cx="9333785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/>
              <a:t>Questions/Comments?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524000"/>
            <a:ext cx="6400800" cy="5334000"/>
          </a:xfrm>
        </p:spPr>
        <p:txBody>
          <a:bodyPr/>
          <a:lstStyle/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b="1" dirty="0"/>
              <a:t>Okaloosa County Waste Resources</a:t>
            </a:r>
          </a:p>
          <a:p>
            <a:pPr eaLnBrk="1" hangingPunct="1"/>
            <a:r>
              <a:rPr lang="en-US" sz="2800" b="1" dirty="0"/>
              <a:t>850-609-6168</a:t>
            </a:r>
          </a:p>
          <a:p>
            <a:pPr eaLnBrk="1" hangingPunct="1"/>
            <a:r>
              <a:rPr lang="en-US" sz="2800" b="1" dirty="0">
                <a:hlinkClick r:id="rId2"/>
              </a:rPr>
              <a:t>jreece@myokaloosa.com</a:t>
            </a:r>
            <a:r>
              <a:rPr lang="en-US" sz="2800" b="1" dirty="0"/>
              <a:t> </a:t>
            </a:r>
          </a:p>
          <a:p>
            <a:pPr eaLnBrk="1" hangingPunct="1"/>
            <a:r>
              <a:rPr lang="en-US" sz="2800" b="1" dirty="0">
                <a:hlinkClick r:id="rId3"/>
              </a:rPr>
              <a:t>www.okaloosafl.com</a:t>
            </a:r>
            <a:endParaRPr lang="en-US" sz="2800" b="1" dirty="0"/>
          </a:p>
          <a:p>
            <a:pPr eaLnBrk="1" hangingPunct="1"/>
            <a:endParaRPr lang="en-US" sz="2800" b="1" dirty="0"/>
          </a:p>
          <a:p>
            <a:pPr eaLnBrk="1" hangingPunct="1"/>
            <a:endParaRPr lang="en-US" b="1" dirty="0"/>
          </a:p>
        </p:txBody>
      </p:sp>
      <p:pic>
        <p:nvPicPr>
          <p:cNvPr id="44036" name="Picture 5" descr="okcounty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1"/>
            <a:ext cx="2381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01394E-4EC5-4A0B-B520-A59A09C9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486" y="0"/>
            <a:ext cx="5343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FB24737-E432-40F4-BA3F-CEB6ABBB7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00230"/>
              </p:ext>
            </p:extLst>
          </p:nvPr>
        </p:nvGraphicFramePr>
        <p:xfrm>
          <a:off x="2942292" y="0"/>
          <a:ext cx="52453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3" imgW="7612984" imgH="9493744" progId="Word.Document.8">
                  <p:embed/>
                </p:oleObj>
              </mc:Choice>
              <mc:Fallback>
                <p:oleObj name="Document" r:id="rId3" imgW="7612984" imgH="949374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2292" y="0"/>
                        <a:ext cx="524536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59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F58EA-7A3E-4F7A-8392-BFDE1282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48" y="0"/>
            <a:ext cx="54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2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7E985-FD89-4E53-A933-5E6F3CBEF8E5}"/>
              </a:ext>
            </a:extLst>
          </p:cNvPr>
          <p:cNvSpPr/>
          <p:nvPr/>
        </p:nvSpPr>
        <p:spPr>
          <a:xfrm>
            <a:off x="1392572" y="860896"/>
            <a:ext cx="90433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4. Event Planning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dirty="0">
                <a:latin typeface="Calibri" panose="020F0502020204030204" pitchFamily="34" charset="0"/>
              </a:rPr>
              <a:t>Schedule an event (6 months out)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b="1" dirty="0">
                <a:latin typeface="Calibri" panose="020F0502020204030204" pitchFamily="34" charset="0"/>
              </a:rPr>
              <a:t>Secure possible dates with Contract Hauler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b="1" dirty="0">
                <a:latin typeface="Calibri" panose="020F0502020204030204" pitchFamily="34" charset="0"/>
              </a:rPr>
              <a:t>Verify date with “Neighboring County”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b="1" dirty="0">
                <a:latin typeface="Calibri" panose="020F0502020204030204" pitchFamily="34" charset="0"/>
              </a:rPr>
              <a:t>Establish site for the event</a:t>
            </a:r>
          </a:p>
          <a:p>
            <a:pPr marL="1943100" lvl="3" indent="-5715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</a:rPr>
              <a:t>Consider traffic flow in and out as well as on site</a:t>
            </a:r>
          </a:p>
          <a:p>
            <a:pPr marL="1943100" lvl="3" indent="-571500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</a:rPr>
              <a:t> Site convenience for local residents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dirty="0">
                <a:latin typeface="Calibri" panose="020F0502020204030204" pitchFamily="34" charset="0"/>
              </a:rPr>
              <a:t>Advertising (Host, Neighboring, or both) </a:t>
            </a:r>
          </a:p>
          <a:p>
            <a:pPr marL="1943100" lvl="3" indent="-571500">
              <a:buFont typeface="+mj-lt"/>
              <a:buAutoNum type="arabicPeriod"/>
            </a:pP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8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B709EDD-AD99-43A0-8156-A1DD9D544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21316"/>
              </p:ext>
            </p:extLst>
          </p:nvPr>
        </p:nvGraphicFramePr>
        <p:xfrm>
          <a:off x="3797970" y="514350"/>
          <a:ext cx="394335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3943238" imgH="5829060" progId="AcroExch.Document.DC">
                  <p:embed/>
                </p:oleObj>
              </mc:Choice>
              <mc:Fallback>
                <p:oleObj name="Acrobat Document" r:id="rId3" imgW="3943238" imgH="582906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7970" y="514350"/>
                        <a:ext cx="394335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68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1FD583-FEE4-4176-978D-AC0DA1F2A294}"/>
              </a:ext>
            </a:extLst>
          </p:cNvPr>
          <p:cNvSpPr/>
          <p:nvPr/>
        </p:nvSpPr>
        <p:spPr>
          <a:xfrm>
            <a:off x="679508" y="167650"/>
            <a:ext cx="11291582" cy="746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/>
              <a:t>c. Schedule Support Vendors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3200" b="1" dirty="0"/>
              <a:t>Haz-Waste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3200" b="1" dirty="0"/>
              <a:t>Used Oil, Gas, and Antifreeze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3200" b="1" dirty="0"/>
              <a:t>Electronics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3200" b="1" dirty="0"/>
              <a:t>Mercury Containing Devices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3200" b="1" dirty="0"/>
              <a:t>Support from local jurisdiction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200" b="1" dirty="0"/>
              <a:t>Garbage dumpster (discards)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200" b="1" dirty="0"/>
              <a:t>Forklift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200" b="1" dirty="0"/>
              <a:t>Management of certain materials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3200" b="1" dirty="0"/>
              <a:t>Notification of local emergency services about the event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sz="3200" b="1" dirty="0"/>
              <a:t>Hospital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sz="3200" b="1" dirty="0"/>
              <a:t>Emergency Services (Fire and Rescue)</a:t>
            </a:r>
          </a:p>
          <a:p>
            <a:pPr marL="1714500" lvl="3" indent="-342900">
              <a:buFont typeface="+mj-lt"/>
              <a:buAutoNum type="alphaLcPeriod"/>
            </a:pPr>
            <a:r>
              <a:rPr lang="en-US" sz="3200" b="1" dirty="0"/>
              <a:t>Law Enforcement</a:t>
            </a:r>
          </a:p>
          <a:p>
            <a:pPr marL="1714500" lvl="3" indent="-342900">
              <a:buFont typeface="+mj-lt"/>
              <a:buAutoNum type="alphaLcPeriod"/>
            </a:pPr>
            <a:endParaRPr lang="en-US" dirty="0"/>
          </a:p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0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9D2317-A629-4A25-B49D-29D4C26297A5}"/>
              </a:ext>
            </a:extLst>
          </p:cNvPr>
          <p:cNvSpPr/>
          <p:nvPr/>
        </p:nvSpPr>
        <p:spPr>
          <a:xfrm>
            <a:off x="343949" y="336495"/>
            <a:ext cx="118480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5.    Conduct Mobile Collection Event</a:t>
            </a:r>
          </a:p>
          <a:p>
            <a:r>
              <a:rPr lang="en-US" sz="3200" b="1" dirty="0"/>
              <a:t>	a.    Final coordination with political entity and vendors one 	        week prior to the event</a:t>
            </a:r>
          </a:p>
          <a:p>
            <a:r>
              <a:rPr lang="en-US" sz="3200" b="1" dirty="0"/>
              <a:t>	b.    Arrive at the collection site on the scheduled date</a:t>
            </a:r>
          </a:p>
          <a:p>
            <a:r>
              <a:rPr lang="en-US" sz="3200" b="1" dirty="0"/>
              <a:t>	c.    Set up can take place the morning of or the afternoon prior</a:t>
            </a:r>
          </a:p>
          <a:p>
            <a:r>
              <a:rPr lang="en-US" sz="3200" b="1" dirty="0"/>
              <a:t>	d.    Haz-Waste vendor conducts safety briefing prior to opening</a:t>
            </a:r>
          </a:p>
          <a:p>
            <a:r>
              <a:rPr lang="en-US" sz="3200" b="1" dirty="0"/>
              <a:t>	e.    Be prepared to mitigate spills/releases; may include site 	        shutdown</a:t>
            </a:r>
          </a:p>
          <a:p>
            <a:r>
              <a:rPr lang="en-US" sz="3200" b="1" dirty="0"/>
              <a:t>	f.     Traffic control is important so as to prevent careless 	        	        accidents</a:t>
            </a:r>
          </a:p>
          <a:p>
            <a:r>
              <a:rPr lang="en-US" sz="3200" b="1" dirty="0"/>
              <a:t>	g.    Helpful to have law enforcement on hand for traffic control 	        if event site access is directly off of a major highway</a:t>
            </a:r>
          </a:p>
        </p:txBody>
      </p:sp>
    </p:spTree>
    <p:extLst>
      <p:ext uri="{BB962C8B-B14F-4D97-AF65-F5344CB8AC3E}">
        <p14:creationId xmlns:p14="http://schemas.microsoft.com/office/powerpoint/2010/main" val="2619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F749A7366CEB438930F02478682152" ma:contentTypeVersion="18" ma:contentTypeDescription="Create a new document." ma:contentTypeScope="" ma:versionID="077e4d0fed3f5d0eb43232c760f7afd4">
  <xsd:schema xmlns:xsd="http://www.w3.org/2001/XMLSchema" xmlns:xs="http://www.w3.org/2001/XMLSchema" xmlns:p="http://schemas.microsoft.com/office/2006/metadata/properties" xmlns:ns2="135b7a28-b159-47fd-89f5-6056ccacad9c" xmlns:ns3="e85343ea-f6f6-42ba-987a-5cad094f1382" targetNamespace="http://schemas.microsoft.com/office/2006/metadata/properties" ma:root="true" ma:fieldsID="59fbcb4c5a8996d98098ef6a134d0c8a" ns2:_="" ns3:_="">
    <xsd:import namespace="135b7a28-b159-47fd-89f5-6056ccacad9c"/>
    <xsd:import namespace="e85343ea-f6f6-42ba-987a-5cad094f138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b7a28-b159-47fd-89f5-6056ccacad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3462d97-83d2-4651-8e51-e6a7fbfdbfaa}" ma:internalName="TaxCatchAll" ma:showField="CatchAllData" ma:web="135b7a28-b159-47fd-89f5-6056ccaca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343ea-f6f6-42ba-987a-5cad094f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24760c8-e3a3-428b-8d17-1aac727687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5454D9-8F42-4C22-93E4-CCD97344810A}"/>
</file>

<file path=customXml/itemProps2.xml><?xml version="1.0" encoding="utf-8"?>
<ds:datastoreItem xmlns:ds="http://schemas.openxmlformats.org/officeDocument/2006/customXml" ds:itemID="{D20CFCB8-BFF5-4185-BB09-AD31C133FE58}"/>
</file>

<file path=customXml/itemProps3.xml><?xml version="1.0" encoding="utf-8"?>
<ds:datastoreItem xmlns:ds="http://schemas.openxmlformats.org/officeDocument/2006/customXml" ds:itemID="{0529EE50-520A-459C-94C5-ADE78DA69896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582</Words>
  <Application>Microsoft Office PowerPoint</Application>
  <PresentationFormat>Widescreen</PresentationFormat>
  <Paragraphs>78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Document</vt:lpstr>
      <vt:lpstr>Acrobat Document</vt:lpstr>
      <vt:lpstr>“Funding Rural and Small County HHW Collections Where Permanent Programs Do Not Exist”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Reece</dc:creator>
  <cp:lastModifiedBy>Jim Reece</cp:lastModifiedBy>
  <cp:revision>36</cp:revision>
  <dcterms:created xsi:type="dcterms:W3CDTF">2023-04-21T17:43:03Z</dcterms:created>
  <dcterms:modified xsi:type="dcterms:W3CDTF">2023-05-10T19:27:16Z</dcterms:modified>
</cp:coreProperties>
</file>